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359" r:id="rId2"/>
    <p:sldId id="360" r:id="rId3"/>
    <p:sldId id="361" r:id="rId4"/>
    <p:sldId id="362" r:id="rId5"/>
    <p:sldId id="363" r:id="rId6"/>
    <p:sldId id="364" r:id="rId7"/>
    <p:sldId id="365" r:id="rId8"/>
    <p:sldId id="366" r:id="rId9"/>
    <p:sldId id="367" r:id="rId10"/>
    <p:sldId id="368" r:id="rId11"/>
    <p:sldId id="369" r:id="rId12"/>
    <p:sldId id="370" r:id="rId13"/>
    <p:sldId id="371" r:id="rId14"/>
    <p:sldId id="372" r:id="rId15"/>
    <p:sldId id="373" r:id="rId16"/>
    <p:sldId id="374" r:id="rId17"/>
    <p:sldId id="375" r:id="rId18"/>
    <p:sldId id="381" r:id="rId19"/>
    <p:sldId id="382" r:id="rId20"/>
    <p:sldId id="376" r:id="rId21"/>
    <p:sldId id="377" r:id="rId22"/>
  </p:sldIdLst>
  <p:sldSz cx="9144000" cy="6858000" type="screen4x3"/>
  <p:notesSz cx="9926638" cy="679767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42" userDrawn="1">
          <p15:clr>
            <a:srgbClr val="A4A3A4"/>
          </p15:clr>
        </p15:guide>
        <p15:guide id="2" pos="3127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996" autoAdjust="0"/>
    <p:restoredTop sz="94694" autoAdjust="0"/>
  </p:normalViewPr>
  <p:slideViewPr>
    <p:cSldViewPr>
      <p:cViewPr varScale="1">
        <p:scale>
          <a:sx n="108" d="100"/>
          <a:sy n="108" d="100"/>
        </p:scale>
        <p:origin x="1338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18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17" d="100"/>
          <a:sy n="117" d="100"/>
        </p:scale>
        <p:origin x="-2400" y="-96"/>
      </p:cViewPr>
      <p:guideLst>
        <p:guide orient="horz" pos="2142"/>
        <p:guide pos="312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1543" cy="339884"/>
          </a:xfrm>
          <a:prstGeom prst="rect">
            <a:avLst/>
          </a:prstGeom>
        </p:spPr>
        <p:txBody>
          <a:bodyPr vert="horz" lIns="92108" tIns="46054" rIns="92108" bIns="46054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622798" y="0"/>
            <a:ext cx="4301543" cy="339884"/>
          </a:xfrm>
          <a:prstGeom prst="rect">
            <a:avLst/>
          </a:prstGeom>
        </p:spPr>
        <p:txBody>
          <a:bodyPr vert="horz" lIns="92108" tIns="46054" rIns="92108" bIns="46054" rtlCol="0"/>
          <a:lstStyle>
            <a:lvl1pPr algn="r">
              <a:defRPr sz="1200"/>
            </a:lvl1pPr>
          </a:lstStyle>
          <a:p>
            <a:fld id="{76BDF6F5-0212-4A04-B3FF-E47CC8752438}" type="datetimeFigureOut">
              <a:rPr lang="ko-KR" altLang="en-US" smtClean="0"/>
              <a:t>2025-06-08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6456611"/>
            <a:ext cx="4301543" cy="339884"/>
          </a:xfrm>
          <a:prstGeom prst="rect">
            <a:avLst/>
          </a:prstGeom>
        </p:spPr>
        <p:txBody>
          <a:bodyPr vert="horz" lIns="92108" tIns="46054" rIns="92108" bIns="46054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622798" y="6456611"/>
            <a:ext cx="4301543" cy="339884"/>
          </a:xfrm>
          <a:prstGeom prst="rect">
            <a:avLst/>
          </a:prstGeom>
        </p:spPr>
        <p:txBody>
          <a:bodyPr vert="horz" lIns="92108" tIns="46054" rIns="92108" bIns="46054" rtlCol="0" anchor="b"/>
          <a:lstStyle>
            <a:lvl1pPr algn="r">
              <a:defRPr sz="1200"/>
            </a:lvl1pPr>
          </a:lstStyle>
          <a:p>
            <a:fld id="{5148539B-F18E-4112-BD62-27F718546B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947875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1543" cy="339884"/>
          </a:xfrm>
          <a:prstGeom prst="rect">
            <a:avLst/>
          </a:prstGeom>
        </p:spPr>
        <p:txBody>
          <a:bodyPr vert="horz" lIns="92108" tIns="46054" rIns="92108" bIns="46054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22798" y="0"/>
            <a:ext cx="4301543" cy="339884"/>
          </a:xfrm>
          <a:prstGeom prst="rect">
            <a:avLst/>
          </a:prstGeom>
        </p:spPr>
        <p:txBody>
          <a:bodyPr vert="horz" lIns="92108" tIns="46054" rIns="92108" bIns="46054" rtlCol="0"/>
          <a:lstStyle>
            <a:lvl1pPr algn="r">
              <a:defRPr sz="1200"/>
            </a:lvl1pPr>
          </a:lstStyle>
          <a:p>
            <a:fld id="{F2665C3E-E733-48A9-9B16-48343778A107}" type="datetimeFigureOut">
              <a:rPr lang="ko-KR" altLang="en-US" smtClean="0"/>
              <a:t>2025-06-08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263900" y="509588"/>
            <a:ext cx="3398838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08" tIns="46054" rIns="92108" bIns="46054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2665" y="3228897"/>
            <a:ext cx="7941310" cy="3058953"/>
          </a:xfrm>
          <a:prstGeom prst="rect">
            <a:avLst/>
          </a:prstGeom>
        </p:spPr>
        <p:txBody>
          <a:bodyPr vert="horz" lIns="92108" tIns="46054" rIns="92108" bIns="46054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6456611"/>
            <a:ext cx="4301543" cy="339884"/>
          </a:xfrm>
          <a:prstGeom prst="rect">
            <a:avLst/>
          </a:prstGeom>
        </p:spPr>
        <p:txBody>
          <a:bodyPr vert="horz" lIns="92108" tIns="46054" rIns="92108" bIns="46054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22798" y="6456611"/>
            <a:ext cx="4301543" cy="339884"/>
          </a:xfrm>
          <a:prstGeom prst="rect">
            <a:avLst/>
          </a:prstGeom>
        </p:spPr>
        <p:txBody>
          <a:bodyPr vert="horz" lIns="92108" tIns="46054" rIns="92108" bIns="46054" rtlCol="0" anchor="b"/>
          <a:lstStyle>
            <a:lvl1pPr algn="r">
              <a:defRPr sz="1200"/>
            </a:lvl1pPr>
          </a:lstStyle>
          <a:p>
            <a:fld id="{A26CD754-0587-4C98-901D-A3321CA2FD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963995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623AC-C763-4B68-AF20-195054867FFF}" type="datetime1">
              <a:rPr lang="ko-KR" altLang="en-US" smtClean="0"/>
              <a:t>2025-06-08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E60C-06AB-455C-9652-3890FBC356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6537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9247A-6950-4743-9337-92A042A6FF16}" type="datetime1">
              <a:rPr lang="ko-KR" altLang="en-US" smtClean="0"/>
              <a:t>2025-06-08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E60C-06AB-455C-9652-3890FBC356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66276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3B32C-272F-4DC6-9730-AD0C31BC9DAF}" type="datetime1">
              <a:rPr lang="ko-KR" altLang="en-US" smtClean="0"/>
              <a:t>2025-06-08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E60C-06AB-455C-9652-3890FBC356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62395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6C89C-965A-473C-8704-5B68932D3EB9}" type="datetime1">
              <a:rPr lang="ko-KR" altLang="en-US" smtClean="0"/>
              <a:t>2025-06-08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E60C-06AB-455C-9652-3890FBC356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20272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D6749-A606-4BE1-8247-AE22C8399FAE}" type="datetime1">
              <a:rPr lang="ko-KR" altLang="en-US" smtClean="0"/>
              <a:t>2025-06-08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E60C-06AB-455C-9652-3890FBC356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5307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947D2-6A13-4B34-8A08-AD8A4F576EAA}" type="datetime1">
              <a:rPr lang="ko-KR" altLang="en-US" smtClean="0"/>
              <a:t>2025-06-08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E60C-06AB-455C-9652-3890FBC356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62224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21DF7-4E9F-48EF-A29B-4F7948E7D125}" type="datetime1">
              <a:rPr lang="ko-KR" altLang="en-US" smtClean="0"/>
              <a:t>2025-06-08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E60C-06AB-455C-9652-3890FBC356C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6" name="Text Box 68"/>
          <p:cNvSpPr txBox="1">
            <a:spLocks noChangeArrowheads="1"/>
          </p:cNvSpPr>
          <p:nvPr userDrawn="1"/>
        </p:nvSpPr>
        <p:spPr bwMode="auto">
          <a:xfrm>
            <a:off x="8321561" y="6556701"/>
            <a:ext cx="698500" cy="12311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lIns="0" tIns="0" rIns="0" bIns="0" anchor="ctr">
            <a:spAutoFit/>
          </a:bodyPr>
          <a:lstStyle/>
          <a:p>
            <a:pPr algn="ctr">
              <a:defRPr/>
            </a:pPr>
            <a:r>
              <a:rPr lang="en-US" altLang="ko-KR" sz="80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- </a:t>
            </a:r>
            <a:fld id="{49207883-5432-4787-9A2F-BF5B72A1A49C}" type="slidenum">
              <a:rPr lang="en-US" altLang="ko-KR" sz="800" smtClean="0">
                <a:latin typeface="휴먼엑스포" panose="02030504000101010101" pitchFamily="18" charset="-127"/>
                <a:ea typeface="휴먼엑스포" panose="02030504000101010101" pitchFamily="18" charset="-127"/>
              </a:rPr>
              <a:pPr algn="ctr">
                <a:defRPr/>
              </a:pPr>
              <a:t>‹#›</a:t>
            </a:fld>
            <a:r>
              <a:rPr lang="en-US" altLang="ko-KR" sz="80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25342705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B6F4A-DDFC-41E1-8853-08C73C198894}" type="datetime1">
              <a:rPr lang="ko-KR" altLang="en-US" smtClean="0"/>
              <a:t>2025-06-08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E60C-06AB-455C-9652-3890FBC356C4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29738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5C88C-055F-49BA-86E5-3643BBE14B7D}" type="datetime1">
              <a:rPr lang="ko-KR" altLang="en-US" smtClean="0"/>
              <a:t>2025-06-08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E60C-06AB-455C-9652-3890FBC356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68032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BD76B-A17F-4E07-B598-877E40D597E8}" type="datetime1">
              <a:rPr lang="ko-KR" altLang="en-US" smtClean="0"/>
              <a:t>2025-06-08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E60C-06AB-455C-9652-3890FBC356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96671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5C76F-908B-4C73-92E3-3B71DB01D10D}" type="datetime1">
              <a:rPr lang="ko-KR" altLang="en-US" smtClean="0"/>
              <a:t>2025-06-08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E60C-06AB-455C-9652-3890FBC356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6223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D88ED0-1583-4C6F-AE94-D7776F4DAD7A}" type="datetime1">
              <a:rPr lang="ko-KR" altLang="en-US" smtClean="0"/>
              <a:t>2025-06-08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altLang="ko-KR" dirty="0"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118052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jnu.korus.kr/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 idx="4294967295"/>
          </p:nvPr>
        </p:nvSpPr>
        <p:spPr>
          <a:xfrm>
            <a:off x="395536" y="2852936"/>
            <a:ext cx="8229600" cy="1143000"/>
          </a:xfrm>
        </p:spPr>
        <p:txBody>
          <a:bodyPr>
            <a:noAutofit/>
          </a:bodyPr>
          <a:lstStyle/>
          <a:p>
            <a:r>
              <a:rPr lang="ko-KR" altLang="en-US" sz="4800" b="1" dirty="0">
                <a:cs typeface="맑은 고딕"/>
              </a:rPr>
              <a:t>코러스 대학 대외서비스</a:t>
            </a:r>
            <a:br>
              <a:rPr lang="en-US" altLang="ko-KR" sz="4800" b="1" dirty="0">
                <a:cs typeface="맑은 고딕"/>
              </a:rPr>
            </a:br>
            <a:r>
              <a:rPr lang="ko-KR" altLang="en-US" sz="4800" b="1" dirty="0" err="1">
                <a:cs typeface="맑은 고딕"/>
              </a:rPr>
              <a:t>강사채용</a:t>
            </a:r>
            <a:r>
              <a:rPr lang="ko-KR" altLang="en-US" sz="4800" b="1" dirty="0">
                <a:cs typeface="맑은 고딕"/>
              </a:rPr>
              <a:t> 지원자</a:t>
            </a:r>
            <a:r>
              <a:rPr lang="en-US" altLang="ko-KR" sz="4800" b="1" dirty="0">
                <a:cs typeface="맑은 고딕"/>
              </a:rPr>
              <a:t> </a:t>
            </a:r>
            <a:r>
              <a:rPr lang="ko-KR" altLang="en-US" sz="4800" b="1">
                <a:cs typeface="맑은 고딕"/>
              </a:rPr>
              <a:t>안내</a:t>
            </a:r>
            <a:endParaRPr lang="ko-KR" altLang="en-US" sz="4800" b="1" dirty="0"/>
          </a:p>
        </p:txBody>
      </p:sp>
    </p:spTree>
    <p:extLst>
      <p:ext uri="{BB962C8B-B14F-4D97-AF65-F5344CB8AC3E}">
        <p14:creationId xmlns:p14="http://schemas.microsoft.com/office/powerpoint/2010/main" val="30834426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392818" y="1008392"/>
            <a:ext cx="633942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- </a:t>
            </a:r>
            <a:r>
              <a:rPr lang="ko-KR" altLang="en-US" sz="1100" dirty="0"/>
              <a:t>대학도메인</a:t>
            </a:r>
            <a:r>
              <a:rPr lang="en-US" altLang="ko-KR" sz="1100" dirty="0"/>
              <a:t>.korus.kr</a:t>
            </a:r>
            <a:br>
              <a:rPr lang="en-US" altLang="ko-KR" sz="1100" dirty="0"/>
            </a:br>
            <a:r>
              <a:rPr lang="en-US" altLang="ko-KR" sz="1100" dirty="0"/>
              <a:t>  </a:t>
            </a:r>
            <a:r>
              <a:rPr lang="ko-KR" altLang="en-US" sz="1100"/>
              <a:t>부경대학교 </a:t>
            </a:r>
            <a:r>
              <a:rPr lang="ko-KR" altLang="en-US" sz="1100" dirty="0"/>
              <a:t>대외서비스 주소 </a:t>
            </a:r>
            <a:r>
              <a:rPr lang="en-US" altLang="ko-KR" sz="1100" dirty="0">
                <a:hlinkClick r:id="rId2"/>
              </a:rPr>
              <a:t>http://pknu.korus.kr</a:t>
            </a:r>
            <a:endParaRPr lang="ko-KR" altLang="en-US" sz="11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7648" y="1608100"/>
            <a:ext cx="6469009" cy="4723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ject 3"/>
          <p:cNvSpPr txBox="1"/>
          <p:nvPr/>
        </p:nvSpPr>
        <p:spPr>
          <a:xfrm>
            <a:off x="23822" y="231038"/>
            <a:ext cx="6263836" cy="3693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469265" algn="l"/>
              </a:tabLst>
            </a:pPr>
            <a:r>
              <a:rPr lang="en-US" sz="2400" spc="-20" dirty="0">
                <a:latin typeface="맑은 고딕"/>
                <a:cs typeface="맑은 고딕"/>
              </a:rPr>
              <a:t>B</a:t>
            </a:r>
            <a:r>
              <a:rPr sz="2400" spc="-10" dirty="0">
                <a:latin typeface="맑은 고딕"/>
                <a:cs typeface="맑은 고딕"/>
              </a:rPr>
              <a:t>.</a:t>
            </a:r>
            <a:r>
              <a:rPr sz="2400" dirty="0">
                <a:latin typeface="맑은 고딕"/>
                <a:cs typeface="맑은 고딕"/>
              </a:rPr>
              <a:t>	</a:t>
            </a:r>
            <a:r>
              <a:rPr lang="ko-KR" altLang="en-US" sz="2400" dirty="0">
                <a:latin typeface="맑은 고딕"/>
                <a:cs typeface="맑은 고딕"/>
              </a:rPr>
              <a:t>코러스 대학 대외서비스  강사채용 지원</a:t>
            </a:r>
            <a:endParaRPr sz="2400" dirty="0">
              <a:latin typeface="맑은 고딕"/>
              <a:cs typeface="맑은 고딕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9417" y="641612"/>
            <a:ext cx="21419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1. </a:t>
            </a:r>
            <a:r>
              <a:rPr lang="ko-KR" altLang="en-US" dirty="0"/>
              <a:t>대외서비스 접속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7186312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7504" y="260648"/>
            <a:ext cx="13676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2. </a:t>
            </a:r>
            <a:r>
              <a:rPr lang="ko-KR" altLang="en-US" dirty="0"/>
              <a:t>회원가입</a:t>
            </a:r>
            <a:endParaRPr lang="en-US" altLang="ko-KR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012" y="1015475"/>
            <a:ext cx="7474280" cy="5457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7803734" y="1162248"/>
            <a:ext cx="406932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40628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247" y="1133914"/>
            <a:ext cx="3848327" cy="45038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736805" y="5805264"/>
            <a:ext cx="376846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- </a:t>
            </a:r>
            <a:r>
              <a:rPr lang="ko-KR" altLang="en-US" sz="1100" dirty="0"/>
              <a:t>약관동의체크 후 동의함 버튼을 누른다</a:t>
            </a:r>
            <a:r>
              <a:rPr lang="en-US" altLang="ko-KR" sz="1100" dirty="0"/>
              <a:t>.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181244"/>
            <a:ext cx="3848327" cy="2382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4803094" y="3645024"/>
            <a:ext cx="38733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- </a:t>
            </a:r>
            <a:r>
              <a:rPr lang="ko-KR" altLang="en-US" sz="1100" dirty="0"/>
              <a:t>휴대폰 인증을 한다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ko-KR" altLang="en-US" sz="1100" dirty="0">
                <a:solidFill>
                  <a:srgbClr val="FF0000"/>
                </a:solidFill>
              </a:rPr>
              <a:t>본인명의 휴대폰이 아니거나 해외에서 인증이 되지 않는 경우 학교 코러스 권한 담당자가 수동 회원 등록</a:t>
            </a:r>
            <a:br>
              <a:rPr lang="en-US" altLang="ko-KR" sz="1100" dirty="0">
                <a:solidFill>
                  <a:srgbClr val="FF0000"/>
                </a:solidFill>
              </a:rPr>
            </a:br>
            <a:r>
              <a:rPr lang="en-US" altLang="ko-KR" sz="1100" dirty="0">
                <a:solidFill>
                  <a:srgbClr val="FF0000"/>
                </a:solidFill>
              </a:rPr>
              <a:t>(</a:t>
            </a:r>
            <a:r>
              <a:rPr lang="ko-KR" altLang="en-US" sz="1100" dirty="0">
                <a:solidFill>
                  <a:srgbClr val="FF0000"/>
                </a:solidFill>
              </a:rPr>
              <a:t>학교에서 처리 어려운 경우 코러스 운영센터로 요청</a:t>
            </a:r>
            <a:r>
              <a:rPr lang="en-US" altLang="ko-KR" sz="1100" dirty="0">
                <a:solidFill>
                  <a:srgbClr val="FF0000"/>
                </a:solidFill>
              </a:rPr>
              <a:t>)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1967725" y="5222389"/>
            <a:ext cx="569736" cy="13447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5929250" y="2813156"/>
            <a:ext cx="600947" cy="16295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3688457" y="3491804"/>
            <a:ext cx="128617" cy="1437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3682368" y="5043745"/>
            <a:ext cx="128617" cy="1437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4821714" y="4476989"/>
            <a:ext cx="3873362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- </a:t>
            </a:r>
            <a:r>
              <a:rPr lang="ko-KR" altLang="en-US" sz="1100" dirty="0"/>
              <a:t>회원 수동 등록</a:t>
            </a:r>
            <a:r>
              <a:rPr lang="en-US" altLang="ko-KR" sz="1100" dirty="0"/>
              <a:t>(</a:t>
            </a:r>
            <a:r>
              <a:rPr lang="ko-KR" altLang="en-US" sz="1100" dirty="0"/>
              <a:t>학교 코러스 권한 담당자</a:t>
            </a:r>
            <a:r>
              <a:rPr lang="en-US" altLang="ko-KR" sz="1100" dirty="0"/>
              <a:t>)</a:t>
            </a:r>
            <a:br>
              <a:rPr lang="en-US" altLang="ko-KR" sz="1100" dirty="0"/>
            </a:br>
            <a:r>
              <a:rPr lang="en-US" altLang="ko-KR" sz="1100" dirty="0"/>
              <a:t>① </a:t>
            </a:r>
            <a:r>
              <a:rPr lang="ko-KR" altLang="en-US" sz="1100" dirty="0"/>
              <a:t>코러스 메뉴 </a:t>
            </a:r>
            <a:r>
              <a:rPr lang="en-US" altLang="ko-KR" sz="1100" dirty="0"/>
              <a:t>:</a:t>
            </a:r>
            <a:r>
              <a:rPr lang="ko-KR" altLang="en-US" sz="1100" dirty="0"/>
              <a:t> 행정업무포털</a:t>
            </a:r>
            <a:r>
              <a:rPr lang="en-US" altLang="ko-KR" sz="1100" dirty="0"/>
              <a:t>&gt;</a:t>
            </a:r>
            <a:r>
              <a:rPr lang="ko-KR" altLang="en-US" sz="1100" dirty="0"/>
              <a:t>대외서비스관리</a:t>
            </a:r>
            <a:r>
              <a:rPr lang="en-US" altLang="ko-KR" sz="1100" dirty="0"/>
              <a:t>&gt;</a:t>
            </a:r>
            <a:r>
              <a:rPr lang="ko-KR" altLang="en-US" sz="1100" dirty="0"/>
              <a:t>사용자정보관리</a:t>
            </a:r>
            <a:r>
              <a:rPr lang="en-US" altLang="ko-KR" sz="1100" dirty="0"/>
              <a:t>(</a:t>
            </a:r>
            <a:r>
              <a:rPr lang="ko-KR" altLang="en-US" sz="1100" dirty="0"/>
              <a:t>대외</a:t>
            </a:r>
            <a:r>
              <a:rPr lang="en-US" altLang="ko-KR" sz="1100" dirty="0"/>
              <a:t>)</a:t>
            </a:r>
          </a:p>
          <a:p>
            <a:r>
              <a:rPr lang="en-US" altLang="ko-KR" sz="1100" dirty="0"/>
              <a:t>② </a:t>
            </a:r>
            <a:r>
              <a:rPr lang="ko-KR" altLang="en-US" sz="1100" dirty="0"/>
              <a:t>신규버튼을 누른다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  </a:t>
            </a:r>
            <a:r>
              <a:rPr lang="ko-KR" altLang="en-US" sz="1100" dirty="0"/>
              <a:t>지원자에게 사용자명</a:t>
            </a:r>
            <a:r>
              <a:rPr lang="en-US" altLang="ko-KR" sz="1100" dirty="0"/>
              <a:t>, </a:t>
            </a:r>
            <a:r>
              <a:rPr lang="ko-KR" altLang="en-US" sz="1100" dirty="0" err="1"/>
              <a:t>이메일</a:t>
            </a:r>
            <a:r>
              <a:rPr lang="en-US" altLang="ko-KR" sz="1100" dirty="0"/>
              <a:t>, </a:t>
            </a:r>
            <a:r>
              <a:rPr lang="ko-KR" altLang="en-US" sz="1100" dirty="0"/>
              <a:t>이동전화번호</a:t>
            </a:r>
            <a:r>
              <a:rPr lang="en-US" altLang="ko-KR" sz="1100" dirty="0"/>
              <a:t>, </a:t>
            </a:r>
            <a:r>
              <a:rPr lang="ko-KR" altLang="en-US" sz="1100" dirty="0"/>
              <a:t>로그인</a:t>
            </a:r>
            <a:r>
              <a:rPr lang="en-US" altLang="ko-KR" sz="1100" dirty="0"/>
              <a:t>ID</a:t>
            </a:r>
            <a:br>
              <a:rPr lang="en-US" altLang="ko-KR" sz="1100" dirty="0"/>
            </a:br>
            <a:r>
              <a:rPr lang="en-US" altLang="ko-KR" sz="1100" dirty="0"/>
              <a:t>  </a:t>
            </a:r>
            <a:r>
              <a:rPr lang="ko-KR" altLang="en-US" sz="1100" dirty="0"/>
              <a:t>정보를 수집하고 수집된 정보를 입력한다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③ </a:t>
            </a:r>
            <a:r>
              <a:rPr lang="ko-KR" altLang="en-US" sz="1100" dirty="0"/>
              <a:t>저장버튼을 누른다</a:t>
            </a:r>
            <a:r>
              <a:rPr lang="en-US" altLang="ko-KR" sz="11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921117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611233" y="5349116"/>
            <a:ext cx="365548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① </a:t>
            </a:r>
            <a:r>
              <a:rPr lang="ko-KR" altLang="en-US" sz="1100" dirty="0"/>
              <a:t>기본정보를 입력한다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   - </a:t>
            </a:r>
            <a:r>
              <a:rPr lang="ko-KR" altLang="en-US" sz="1100" dirty="0"/>
              <a:t>이름은 자동 입력된다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② </a:t>
            </a:r>
            <a:r>
              <a:rPr lang="ko-KR" altLang="en-US" sz="1100" dirty="0"/>
              <a:t>가입버튼을 누른다</a:t>
            </a:r>
            <a:r>
              <a:rPr lang="en-US" altLang="ko-KR" sz="1100" dirty="0"/>
              <a:t>.</a:t>
            </a: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941" y="1167552"/>
            <a:ext cx="3678846" cy="4181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5116" y="1160710"/>
            <a:ext cx="3851362" cy="2382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직사각형 8"/>
          <p:cNvSpPr/>
          <p:nvPr/>
        </p:nvSpPr>
        <p:spPr>
          <a:xfrm>
            <a:off x="1939500" y="4936509"/>
            <a:ext cx="537000" cy="1460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706036" y="2251494"/>
            <a:ext cx="3555414" cy="137952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6533545" y="2775134"/>
            <a:ext cx="587759" cy="15813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4623662" y="3631015"/>
            <a:ext cx="378881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③</a:t>
            </a:r>
            <a:r>
              <a:rPr lang="ko-KR" altLang="en-US" sz="1100" dirty="0"/>
              <a:t> 가입완료화면에서 로그인 위해 로그인 버튼을 누른다</a:t>
            </a:r>
            <a:r>
              <a:rPr lang="en-US" altLang="ko-KR" sz="1100" dirty="0"/>
              <a:t>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72973" y="2176412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①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697106" y="4859030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②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288538" y="2715425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③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78605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878665"/>
            <a:ext cx="8223210" cy="46385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539552" y="5517232"/>
            <a:ext cx="365548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/>
              <a:t>아이디 비번을 입력 후 로그인 한다</a:t>
            </a:r>
            <a:r>
              <a:rPr lang="en-US" altLang="ko-KR" sz="1100" dirty="0"/>
              <a:t>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7504" y="260648"/>
            <a:ext cx="1136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3. </a:t>
            </a:r>
            <a:r>
              <a:rPr lang="ko-KR" altLang="en-US" dirty="0"/>
              <a:t>로그인</a:t>
            </a:r>
            <a:endParaRPr lang="en-US" altLang="ko-KR" dirty="0"/>
          </a:p>
        </p:txBody>
      </p:sp>
      <p:sp>
        <p:nvSpPr>
          <p:cNvPr id="6" name="직사각형 5"/>
          <p:cNvSpPr/>
          <p:nvPr/>
        </p:nvSpPr>
        <p:spPr>
          <a:xfrm>
            <a:off x="3295291" y="3174521"/>
            <a:ext cx="1992701" cy="60384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5317885" y="3175088"/>
            <a:ext cx="668491" cy="59109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490052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9252" y="1527459"/>
            <a:ext cx="4431483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94" y="1471093"/>
            <a:ext cx="4428492" cy="32293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719695" y="2383726"/>
            <a:ext cx="357065" cy="8697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5605282" y="3816028"/>
            <a:ext cx="347909" cy="7906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59394" y="4722626"/>
            <a:ext cx="365548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/>
              <a:t>상단메뉴</a:t>
            </a:r>
            <a:endParaRPr lang="en-US" altLang="ko-KR" sz="1100" dirty="0"/>
          </a:p>
        </p:txBody>
      </p:sp>
      <p:sp>
        <p:nvSpPr>
          <p:cNvPr id="10" name="TextBox 9"/>
          <p:cNvSpPr txBox="1"/>
          <p:nvPr/>
        </p:nvSpPr>
        <p:spPr>
          <a:xfrm>
            <a:off x="4589252" y="4745322"/>
            <a:ext cx="365548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/>
              <a:t>중앙배너메뉴</a:t>
            </a:r>
            <a:endParaRPr lang="en-US" altLang="ko-KR" sz="1100" dirty="0"/>
          </a:p>
        </p:txBody>
      </p:sp>
      <p:sp>
        <p:nvSpPr>
          <p:cNvPr id="11" name="TextBox 10"/>
          <p:cNvSpPr txBox="1"/>
          <p:nvPr/>
        </p:nvSpPr>
        <p:spPr>
          <a:xfrm>
            <a:off x="107504" y="260648"/>
            <a:ext cx="23727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4. </a:t>
            </a:r>
            <a:r>
              <a:rPr lang="ko-KR" altLang="en-US" dirty="0"/>
              <a:t>채용분야등록 메뉴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42274052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216" y="908720"/>
            <a:ext cx="7644568" cy="4462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746853" y="5440505"/>
            <a:ext cx="403244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/>
              <a:t>확인하고자 하는 채용정보를 선택 후 확인 버튼을 누른다</a:t>
            </a:r>
            <a:r>
              <a:rPr lang="en-US" altLang="ko-KR" sz="1100" dirty="0"/>
              <a:t>.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2364128" y="2700294"/>
            <a:ext cx="4368111" cy="14754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4181573" y="4123202"/>
            <a:ext cx="342805" cy="1648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07504" y="260648"/>
            <a:ext cx="28857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5. </a:t>
            </a:r>
            <a:r>
              <a:rPr lang="ko-KR" altLang="en-US" dirty="0"/>
              <a:t>공고내용</a:t>
            </a:r>
            <a:r>
              <a:rPr lang="en-US" altLang="ko-KR" dirty="0"/>
              <a:t>,</a:t>
            </a:r>
            <a:r>
              <a:rPr lang="ko-KR" altLang="en-US" dirty="0"/>
              <a:t>채용분야 확인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5126012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840" y="853424"/>
            <a:ext cx="7507708" cy="4506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904412" y="5501029"/>
            <a:ext cx="57558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채용분야를 확인한다</a:t>
            </a:r>
            <a:r>
              <a:rPr lang="en-US" altLang="ko-KR" sz="1200" dirty="0"/>
              <a:t>.</a:t>
            </a:r>
            <a:br>
              <a:rPr lang="en-US" altLang="ko-KR" sz="1200" dirty="0"/>
            </a:br>
            <a:r>
              <a:rPr lang="en-US" altLang="ko-KR" sz="1200" dirty="0">
                <a:solidFill>
                  <a:srgbClr val="FF0000"/>
                </a:solidFill>
              </a:rPr>
              <a:t> - </a:t>
            </a:r>
            <a:r>
              <a:rPr lang="ko-KR" altLang="en-US" sz="1200" dirty="0">
                <a:solidFill>
                  <a:srgbClr val="FF0000"/>
                </a:solidFill>
              </a:rPr>
              <a:t>체크 선택된 빨간 글씨의 채용분야는 이미 지원한 채용분야</a:t>
            </a:r>
            <a:endParaRPr lang="en-US" altLang="ko-KR" sz="1200" dirty="0">
              <a:solidFill>
                <a:srgbClr val="FF0000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857320" y="2140476"/>
            <a:ext cx="7486580" cy="136815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1035988" y="2303925"/>
            <a:ext cx="7272808" cy="27621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4263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342" y="529992"/>
            <a:ext cx="7522372" cy="44723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07504" y="116632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6. </a:t>
            </a:r>
            <a:r>
              <a:rPr lang="ko-KR" altLang="en-US" dirty="0"/>
              <a:t>지원서신청 접수</a:t>
            </a:r>
            <a:endParaRPr lang="en-US" altLang="ko-KR" dirty="0"/>
          </a:p>
        </p:txBody>
      </p:sp>
      <p:sp>
        <p:nvSpPr>
          <p:cNvPr id="9" name="TextBox 8"/>
          <p:cNvSpPr txBox="1"/>
          <p:nvPr/>
        </p:nvSpPr>
        <p:spPr>
          <a:xfrm>
            <a:off x="439564" y="5147196"/>
            <a:ext cx="501532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①</a:t>
            </a:r>
            <a:r>
              <a:rPr lang="ko-KR" altLang="en-US" sz="1100" dirty="0"/>
              <a:t> 조회조건을 </a:t>
            </a:r>
            <a:r>
              <a:rPr lang="ko-KR" altLang="en-US" sz="1100" dirty="0" err="1"/>
              <a:t>선택시</a:t>
            </a:r>
            <a:r>
              <a:rPr lang="ko-KR" altLang="en-US" sz="1100" dirty="0"/>
              <a:t> 조회조건</a:t>
            </a:r>
            <a:r>
              <a:rPr lang="en-US" altLang="ko-KR" sz="1100" dirty="0"/>
              <a:t>(</a:t>
            </a:r>
            <a:r>
              <a:rPr lang="ko-KR" altLang="en-US" sz="1100" dirty="0"/>
              <a:t>단과대학</a:t>
            </a:r>
            <a:r>
              <a:rPr lang="en-US" altLang="ko-KR" sz="1100" dirty="0"/>
              <a:t>,</a:t>
            </a:r>
            <a:r>
              <a:rPr lang="ko-KR" altLang="en-US" sz="1100" dirty="0"/>
              <a:t>학과</a:t>
            </a:r>
            <a:r>
              <a:rPr lang="en-US" altLang="ko-KR" sz="1100" dirty="0"/>
              <a:t>,</a:t>
            </a:r>
            <a:r>
              <a:rPr lang="ko-KR" altLang="en-US" sz="1100" dirty="0"/>
              <a:t>채용분야</a:t>
            </a:r>
            <a:r>
              <a:rPr lang="en-US" altLang="ko-KR" sz="1100" dirty="0"/>
              <a:t>)</a:t>
            </a:r>
            <a:r>
              <a:rPr lang="ko-KR" altLang="en-US" sz="1100" dirty="0"/>
              <a:t>을 설정한다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    </a:t>
            </a:r>
            <a:r>
              <a:rPr lang="ko-KR" altLang="en-US" sz="1100" dirty="0"/>
              <a:t>조회조건이 변경되면 기존 선택사항은 사라진다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② </a:t>
            </a:r>
            <a:r>
              <a:rPr lang="ko-KR" altLang="en-US" sz="1100" dirty="0"/>
              <a:t>조회버튼을 누른다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③ </a:t>
            </a:r>
            <a:r>
              <a:rPr lang="ko-KR" altLang="en-US" sz="1100" dirty="0"/>
              <a:t>지원하고자 하는 채용분야를 체크해서 선택한다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④ </a:t>
            </a:r>
            <a:r>
              <a:rPr lang="ko-KR" altLang="en-US" sz="1100" dirty="0"/>
              <a:t>지원서신청접수버튼을 누른다</a:t>
            </a:r>
            <a:r>
              <a:rPr lang="en-US" altLang="ko-KR" sz="1100" dirty="0"/>
              <a:t>.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3792515" y="3878300"/>
            <a:ext cx="596566" cy="14984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757089" y="2683115"/>
            <a:ext cx="130923" cy="57917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5513" y="5152512"/>
            <a:ext cx="2644902" cy="1356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5372910" y="6509278"/>
            <a:ext cx="252791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⑤</a:t>
            </a:r>
            <a:r>
              <a:rPr lang="ko-KR" altLang="en-US" sz="1100" dirty="0"/>
              <a:t> 팝업의 확인버튼을 누른다</a:t>
            </a:r>
            <a:r>
              <a:rPr lang="en-US" altLang="ko-KR" sz="1100" dirty="0"/>
              <a:t>.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6509452" y="6241258"/>
            <a:ext cx="337494" cy="17281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743023" y="1531334"/>
            <a:ext cx="7477951" cy="30609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7880982" y="1251508"/>
            <a:ext cx="306133" cy="1362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495304" y="1472136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①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632539" y="1180189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②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11044" y="2592240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③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549583" y="3807178"/>
            <a:ext cx="29611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④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239318" y="6196861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⑤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50412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35" y="665824"/>
            <a:ext cx="7857339" cy="5025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006104" y="5719430"/>
            <a:ext cx="748883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① </a:t>
            </a:r>
            <a:r>
              <a:rPr lang="ko-KR" altLang="en-US" sz="1100" dirty="0"/>
              <a:t>약관동의 체크를 한다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② </a:t>
            </a:r>
            <a:r>
              <a:rPr lang="ko-KR" altLang="en-US" sz="1100" dirty="0"/>
              <a:t>확인 버튼을 누른다</a:t>
            </a:r>
            <a:r>
              <a:rPr lang="en-US" altLang="ko-KR" sz="1100" dirty="0"/>
              <a:t>.</a:t>
            </a:r>
          </a:p>
        </p:txBody>
      </p:sp>
      <p:sp>
        <p:nvSpPr>
          <p:cNvPr id="19" name="직사각형 18"/>
          <p:cNvSpPr/>
          <p:nvPr/>
        </p:nvSpPr>
        <p:spPr>
          <a:xfrm>
            <a:off x="6540990" y="4683328"/>
            <a:ext cx="114068" cy="1238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6152203" y="5321384"/>
            <a:ext cx="114068" cy="1238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4211224" y="5479728"/>
            <a:ext cx="337494" cy="1571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6295154" y="4611608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①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905239" y="5244879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①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59682" y="5418768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②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31097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460" y="784146"/>
            <a:ext cx="8233978" cy="42757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460460" y="5292936"/>
            <a:ext cx="748883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/>
              <a:t>지원자유의사항을 확인한다</a:t>
            </a:r>
            <a:r>
              <a:rPr lang="en-US" altLang="ko-KR" sz="1100" dirty="0"/>
              <a:t>.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530926" y="4193194"/>
            <a:ext cx="8064896" cy="84944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83716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751" y="2725444"/>
            <a:ext cx="8059631" cy="32990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969" y="590767"/>
            <a:ext cx="8088956" cy="1701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44198" y="2150464"/>
            <a:ext cx="748883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① </a:t>
            </a:r>
            <a:r>
              <a:rPr lang="ko-KR" altLang="en-US" sz="1100" dirty="0"/>
              <a:t>기본사항을 입력한다</a:t>
            </a:r>
            <a:r>
              <a:rPr lang="en-US" altLang="ko-KR" sz="1100" dirty="0"/>
              <a:t>.(</a:t>
            </a:r>
            <a:r>
              <a:rPr lang="en-US" altLang="ko-KR" sz="1100" dirty="0">
                <a:solidFill>
                  <a:srgbClr val="FF0000"/>
                </a:solidFill>
              </a:rPr>
              <a:t>*</a:t>
            </a:r>
            <a:r>
              <a:rPr lang="en-US" altLang="ko-KR" sz="1100" dirty="0"/>
              <a:t> </a:t>
            </a:r>
            <a:r>
              <a:rPr lang="ko-KR" altLang="en-US" sz="1100" dirty="0"/>
              <a:t>항목은 필수 입력항목</a:t>
            </a:r>
            <a:r>
              <a:rPr lang="en-US" altLang="ko-KR" sz="1100" dirty="0"/>
              <a:t>)</a:t>
            </a:r>
            <a:br>
              <a:rPr lang="en-US" altLang="ko-KR" sz="1100" dirty="0"/>
            </a:br>
            <a:r>
              <a:rPr lang="en-US" altLang="ko-KR" sz="1100" dirty="0"/>
              <a:t>② </a:t>
            </a:r>
            <a:r>
              <a:rPr lang="ko-KR" altLang="en-US" sz="1100" dirty="0"/>
              <a:t>저장버튼을 누른다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③ </a:t>
            </a:r>
            <a:r>
              <a:rPr lang="ko-KR" altLang="en-US" sz="1100" dirty="0"/>
              <a:t>다음단계버튼을 누른다</a:t>
            </a:r>
            <a:r>
              <a:rPr lang="en-US" altLang="ko-KR" sz="1100" dirty="0"/>
              <a:t>.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4442375" y="2072052"/>
            <a:ext cx="371243" cy="17281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4826163" y="2073733"/>
            <a:ext cx="408367" cy="17281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544198" y="6058792"/>
            <a:ext cx="74888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① </a:t>
            </a:r>
            <a:r>
              <a:rPr lang="ko-KR" altLang="en-US" sz="1100" dirty="0"/>
              <a:t>행추가버튼을 눌러 학력사항</a:t>
            </a:r>
            <a:r>
              <a:rPr lang="en-US" altLang="ko-KR" sz="1100" dirty="0">
                <a:solidFill>
                  <a:srgbClr val="0070C0"/>
                </a:solidFill>
              </a:rPr>
              <a:t>(</a:t>
            </a:r>
            <a:r>
              <a:rPr lang="ko-KR" altLang="en-US" sz="1100" dirty="0">
                <a:solidFill>
                  <a:srgbClr val="0070C0"/>
                </a:solidFill>
              </a:rPr>
              <a:t>학</a:t>
            </a:r>
            <a:r>
              <a:rPr lang="en-US" altLang="ko-KR" sz="1100" dirty="0">
                <a:solidFill>
                  <a:srgbClr val="0070C0"/>
                </a:solidFill>
              </a:rPr>
              <a:t>,</a:t>
            </a:r>
            <a:r>
              <a:rPr lang="ko-KR" altLang="en-US" sz="1100" dirty="0">
                <a:solidFill>
                  <a:srgbClr val="0070C0"/>
                </a:solidFill>
              </a:rPr>
              <a:t>석</a:t>
            </a:r>
            <a:r>
              <a:rPr lang="en-US" altLang="ko-KR" sz="1100" dirty="0">
                <a:solidFill>
                  <a:srgbClr val="0070C0"/>
                </a:solidFill>
              </a:rPr>
              <a:t>,</a:t>
            </a:r>
            <a:r>
              <a:rPr lang="ko-KR" altLang="en-US" sz="1100" dirty="0">
                <a:solidFill>
                  <a:srgbClr val="0070C0"/>
                </a:solidFill>
              </a:rPr>
              <a:t>박사 모두</a:t>
            </a:r>
            <a:r>
              <a:rPr lang="en-US" altLang="ko-KR" sz="1100" dirty="0">
                <a:solidFill>
                  <a:srgbClr val="0070C0"/>
                </a:solidFill>
              </a:rPr>
              <a:t>)</a:t>
            </a:r>
            <a:r>
              <a:rPr lang="ko-KR" altLang="en-US" sz="1100" dirty="0"/>
              <a:t>을 입력한다</a:t>
            </a:r>
            <a:r>
              <a:rPr lang="en-US" altLang="ko-KR" sz="1100" dirty="0"/>
              <a:t>..(</a:t>
            </a:r>
            <a:r>
              <a:rPr lang="en-US" altLang="ko-KR" sz="1100" dirty="0">
                <a:solidFill>
                  <a:srgbClr val="FF0000"/>
                </a:solidFill>
              </a:rPr>
              <a:t>*</a:t>
            </a:r>
            <a:r>
              <a:rPr lang="en-US" altLang="ko-KR" sz="1100" dirty="0"/>
              <a:t> </a:t>
            </a:r>
            <a:r>
              <a:rPr lang="ko-KR" altLang="en-US" sz="1100" dirty="0"/>
              <a:t>항목은 필수 입력항목</a:t>
            </a:r>
            <a:r>
              <a:rPr lang="en-US" altLang="ko-KR" sz="1100" dirty="0"/>
              <a:t>)</a:t>
            </a:r>
            <a:br>
              <a:rPr lang="en-US" altLang="ko-KR" sz="1100" dirty="0"/>
            </a:br>
            <a:r>
              <a:rPr lang="en-US" altLang="ko-KR" sz="1100" dirty="0">
                <a:solidFill>
                  <a:srgbClr val="FF0000"/>
                </a:solidFill>
              </a:rPr>
              <a:t>  - </a:t>
            </a:r>
            <a:r>
              <a:rPr lang="ko-KR" altLang="en-US" sz="1100" dirty="0">
                <a:solidFill>
                  <a:srgbClr val="FF0000"/>
                </a:solidFill>
              </a:rPr>
              <a:t>마지막 학력은 최종학력체크선택 한다</a:t>
            </a:r>
            <a:r>
              <a:rPr lang="en-US" altLang="ko-KR" sz="1100" dirty="0">
                <a:solidFill>
                  <a:srgbClr val="FF0000"/>
                </a:solidFill>
              </a:rPr>
              <a:t>(</a:t>
            </a:r>
            <a:r>
              <a:rPr lang="ko-KR" altLang="en-US" sz="1100" dirty="0">
                <a:solidFill>
                  <a:srgbClr val="FF0000"/>
                </a:solidFill>
              </a:rPr>
              <a:t>더블클릭</a:t>
            </a:r>
            <a:r>
              <a:rPr lang="en-US" altLang="ko-KR" sz="1100" dirty="0">
                <a:solidFill>
                  <a:srgbClr val="FF0000"/>
                </a:solidFill>
              </a:rPr>
              <a:t>)</a:t>
            </a:r>
            <a:br>
              <a:rPr lang="en-US" altLang="ko-KR" sz="1100" dirty="0">
                <a:solidFill>
                  <a:srgbClr val="FF0000"/>
                </a:solidFill>
              </a:rPr>
            </a:br>
            <a:r>
              <a:rPr lang="en-US" altLang="ko-KR" sz="1100" dirty="0"/>
              <a:t>② </a:t>
            </a:r>
            <a:r>
              <a:rPr lang="ko-KR" altLang="en-US" sz="1100" dirty="0"/>
              <a:t>저장버튼을 누른다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③ </a:t>
            </a:r>
            <a:r>
              <a:rPr lang="ko-KR" altLang="en-US" sz="1100" dirty="0"/>
              <a:t>다음단계버튼을 누른다</a:t>
            </a:r>
            <a:r>
              <a:rPr lang="en-US" altLang="ko-KR" sz="1100" dirty="0"/>
              <a:t>.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4460435" y="5834354"/>
            <a:ext cx="337494" cy="17281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4851267" y="5827409"/>
            <a:ext cx="371243" cy="17281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7506746" y="3385736"/>
            <a:ext cx="543536" cy="17281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610931" y="980588"/>
            <a:ext cx="8042451" cy="98986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373713" y="904388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①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327215" y="2189624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②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51023" y="2192535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③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401890" y="3162226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①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343639" y="5610759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②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767447" y="5613670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③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07877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188" y="620687"/>
            <a:ext cx="7678214" cy="2382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683568" y="6063617"/>
            <a:ext cx="686813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① </a:t>
            </a:r>
            <a:r>
              <a:rPr lang="ko-KR" altLang="en-US" sz="1100" dirty="0" err="1"/>
              <a:t>행추가버튼을</a:t>
            </a:r>
            <a:r>
              <a:rPr lang="ko-KR" altLang="en-US" sz="1100" dirty="0"/>
              <a:t> 눌러 </a:t>
            </a:r>
            <a:r>
              <a:rPr lang="ko-KR" altLang="en-US" sz="1100" dirty="0" err="1"/>
              <a:t>입력사항를</a:t>
            </a:r>
            <a:r>
              <a:rPr lang="ko-KR" altLang="en-US" sz="1100" dirty="0"/>
              <a:t> 입력한다</a:t>
            </a:r>
            <a:r>
              <a:rPr lang="en-US" altLang="ko-KR" sz="1100" dirty="0"/>
              <a:t>. .(</a:t>
            </a:r>
            <a:r>
              <a:rPr lang="en-US" altLang="ko-KR" sz="1100" dirty="0">
                <a:solidFill>
                  <a:srgbClr val="FF0000"/>
                </a:solidFill>
              </a:rPr>
              <a:t>*</a:t>
            </a:r>
            <a:r>
              <a:rPr lang="en-US" altLang="ko-KR" sz="1100" dirty="0"/>
              <a:t> </a:t>
            </a:r>
            <a:r>
              <a:rPr lang="ko-KR" altLang="en-US" sz="1100" dirty="0"/>
              <a:t>항목은 필수 입력항목</a:t>
            </a:r>
            <a:r>
              <a:rPr lang="en-US" altLang="ko-KR" sz="1100" dirty="0"/>
              <a:t>)</a:t>
            </a:r>
            <a:br>
              <a:rPr lang="en-US" altLang="ko-KR" sz="1100" dirty="0"/>
            </a:br>
            <a:r>
              <a:rPr lang="en-US" altLang="ko-KR" sz="1100" dirty="0"/>
              <a:t>② </a:t>
            </a:r>
            <a:r>
              <a:rPr lang="ko-KR" altLang="en-US" sz="1100" dirty="0"/>
              <a:t>저장버튼을 누른다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③ </a:t>
            </a:r>
            <a:r>
              <a:rPr lang="ko-KR" altLang="en-US" sz="1100" dirty="0"/>
              <a:t>다음단계버튼을 누른다</a:t>
            </a:r>
            <a:r>
              <a:rPr lang="en-US" altLang="ko-KR" sz="1100" dirty="0"/>
              <a:t>.</a:t>
            </a:r>
          </a:p>
        </p:txBody>
      </p:sp>
      <p:sp>
        <p:nvSpPr>
          <p:cNvPr id="20" name="직사각형 19"/>
          <p:cNvSpPr/>
          <p:nvPr/>
        </p:nvSpPr>
        <p:spPr>
          <a:xfrm>
            <a:off x="7424942" y="828086"/>
            <a:ext cx="504056" cy="1571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4474737" y="2825066"/>
            <a:ext cx="359245" cy="1566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4847783" y="2825063"/>
            <a:ext cx="371245" cy="1571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188" y="3188026"/>
            <a:ext cx="7678214" cy="27479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직사각형 11"/>
          <p:cNvSpPr/>
          <p:nvPr/>
        </p:nvSpPr>
        <p:spPr>
          <a:xfrm>
            <a:off x="4436339" y="5733259"/>
            <a:ext cx="359245" cy="1566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4809385" y="5733256"/>
            <a:ext cx="371245" cy="1571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7371672" y="3430501"/>
            <a:ext cx="504056" cy="1571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TextBox 26"/>
          <p:cNvSpPr txBox="1"/>
          <p:nvPr/>
        </p:nvSpPr>
        <p:spPr>
          <a:xfrm>
            <a:off x="4363518" y="2602001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②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752822" y="2603906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③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324617" y="5508847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②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722547" y="5510752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③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185947" y="774448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①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130048" y="3379255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①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20620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4" y="548680"/>
            <a:ext cx="7595744" cy="2733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827584" y="2060848"/>
            <a:ext cx="654332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① </a:t>
            </a:r>
            <a:r>
              <a:rPr lang="ko-KR" altLang="en-US" sz="1100" dirty="0" err="1"/>
              <a:t>행추가버튼을</a:t>
            </a:r>
            <a:r>
              <a:rPr lang="ko-KR" altLang="en-US" sz="1100" dirty="0"/>
              <a:t> 눌러 입력사항을 입력한다</a:t>
            </a:r>
            <a:r>
              <a:rPr lang="en-US" altLang="ko-KR" sz="1100" dirty="0"/>
              <a:t>. .(</a:t>
            </a:r>
            <a:r>
              <a:rPr lang="en-US" altLang="ko-KR" sz="1100" dirty="0">
                <a:solidFill>
                  <a:srgbClr val="FF0000"/>
                </a:solidFill>
              </a:rPr>
              <a:t>*</a:t>
            </a:r>
            <a:r>
              <a:rPr lang="en-US" altLang="ko-KR" sz="1100" dirty="0"/>
              <a:t> </a:t>
            </a:r>
            <a:r>
              <a:rPr lang="ko-KR" altLang="en-US" sz="1100" dirty="0"/>
              <a:t>항목은 필수 입력항목</a:t>
            </a:r>
            <a:r>
              <a:rPr lang="en-US" altLang="ko-KR" sz="1100" dirty="0"/>
              <a:t>)</a:t>
            </a:r>
            <a:br>
              <a:rPr lang="en-US" altLang="ko-KR" sz="1100" dirty="0"/>
            </a:br>
            <a:r>
              <a:rPr lang="en-US" altLang="ko-KR" sz="1100" dirty="0"/>
              <a:t>② </a:t>
            </a:r>
            <a:r>
              <a:rPr lang="ko-KR" altLang="en-US" sz="1100" dirty="0"/>
              <a:t>저장버튼을 누른다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③ </a:t>
            </a:r>
            <a:r>
              <a:rPr lang="ko-KR" altLang="en-US" sz="1100" dirty="0"/>
              <a:t>다음단계버튼을 누른다</a:t>
            </a:r>
            <a:r>
              <a:rPr lang="en-US" altLang="ko-KR" sz="1100" dirty="0"/>
              <a:t>.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4365381" y="3082565"/>
            <a:ext cx="371245" cy="1571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4748573" y="3082565"/>
            <a:ext cx="371243" cy="1571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7275421" y="809036"/>
            <a:ext cx="504056" cy="1571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843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602" y="3326808"/>
            <a:ext cx="7557902" cy="271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직사각형 14"/>
          <p:cNvSpPr/>
          <p:nvPr/>
        </p:nvSpPr>
        <p:spPr>
          <a:xfrm>
            <a:off x="4366109" y="5844762"/>
            <a:ext cx="371245" cy="1571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4749301" y="5844762"/>
            <a:ext cx="371243" cy="1571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974346" y="4449302"/>
            <a:ext cx="309634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① </a:t>
            </a:r>
            <a:r>
              <a:rPr lang="ko-KR" altLang="en-US" sz="1100" dirty="0"/>
              <a:t>파일관리 버튼을 누른다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② </a:t>
            </a:r>
            <a:r>
              <a:rPr lang="ko-KR" altLang="en-US" sz="1100" dirty="0"/>
              <a:t>파일관리 팝업이 오픈 된다</a:t>
            </a:r>
            <a:r>
              <a:rPr lang="en-US" altLang="ko-KR" sz="1100" dirty="0"/>
              <a:t>.</a:t>
            </a:r>
          </a:p>
          <a:p>
            <a:r>
              <a:rPr lang="en-US" altLang="ko-KR" sz="1100" dirty="0"/>
              <a:t>③ </a:t>
            </a:r>
            <a:r>
              <a:rPr lang="ko-KR" altLang="en-US" sz="1100" dirty="0"/>
              <a:t>첨부파일 버튼을 눌러서 파일을 첨부한다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④ </a:t>
            </a:r>
            <a:r>
              <a:rPr lang="ko-KR" altLang="en-US" sz="1100" dirty="0"/>
              <a:t>업로드 버튼을 눌러서 업로드 한다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⑤ </a:t>
            </a:r>
            <a:r>
              <a:rPr lang="ko-KR" altLang="en-US" sz="1100" dirty="0"/>
              <a:t>저장버튼을 누른다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⑥ </a:t>
            </a:r>
            <a:r>
              <a:rPr lang="ko-KR" altLang="en-US" sz="1100" dirty="0"/>
              <a:t>다음단계를 누른다</a:t>
            </a:r>
            <a:r>
              <a:rPr lang="en-US" altLang="ko-KR" sz="1100" dirty="0"/>
              <a:t>.</a:t>
            </a:r>
          </a:p>
        </p:txBody>
      </p:sp>
      <p:pic>
        <p:nvPicPr>
          <p:cNvPr id="19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2635" y="3971744"/>
            <a:ext cx="2673458" cy="1761511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직사각형 19"/>
          <p:cNvSpPr/>
          <p:nvPr/>
        </p:nvSpPr>
        <p:spPr>
          <a:xfrm>
            <a:off x="7782356" y="3573016"/>
            <a:ext cx="473559" cy="1571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>
            <a:off x="6270934" y="4166004"/>
            <a:ext cx="259142" cy="1298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 </a:t>
            </a:r>
            <a:endParaRPr lang="ko-KR" altLang="en-US" dirty="0"/>
          </a:p>
        </p:txBody>
      </p:sp>
      <p:sp>
        <p:nvSpPr>
          <p:cNvPr id="27" name="직사각형 26"/>
          <p:cNvSpPr/>
          <p:nvPr/>
        </p:nvSpPr>
        <p:spPr>
          <a:xfrm>
            <a:off x="5016123" y="5565924"/>
            <a:ext cx="259142" cy="1298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 </a:t>
            </a:r>
            <a:endParaRPr lang="ko-KR" altLang="en-US" dirty="0"/>
          </a:p>
        </p:txBody>
      </p:sp>
      <p:sp>
        <p:nvSpPr>
          <p:cNvPr id="31" name="TextBox 30"/>
          <p:cNvSpPr txBox="1"/>
          <p:nvPr/>
        </p:nvSpPr>
        <p:spPr>
          <a:xfrm>
            <a:off x="4645980" y="2858156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⑥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3942635" y="3971743"/>
            <a:ext cx="2673458" cy="176151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TextBox 35"/>
          <p:cNvSpPr txBox="1"/>
          <p:nvPr/>
        </p:nvSpPr>
        <p:spPr>
          <a:xfrm>
            <a:off x="6025458" y="4092499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③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7032505" y="749164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①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844457" y="3740613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②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7542649" y="3513144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①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911767" y="5330263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④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266321" y="5960081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⑤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672933" y="5960081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⑥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256481" y="2861643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⑤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4000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931" y="764704"/>
            <a:ext cx="7329677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TextBox 26"/>
          <p:cNvSpPr txBox="1"/>
          <p:nvPr/>
        </p:nvSpPr>
        <p:spPr>
          <a:xfrm>
            <a:off x="569519" y="2046614"/>
            <a:ext cx="319290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① </a:t>
            </a:r>
            <a:r>
              <a:rPr lang="ko-KR" altLang="en-US" sz="1100" dirty="0"/>
              <a:t>지원완료 버튼을 누른다</a:t>
            </a:r>
            <a:r>
              <a:rPr lang="en-US" altLang="ko-KR" sz="1100" dirty="0"/>
              <a:t>.</a:t>
            </a:r>
          </a:p>
        </p:txBody>
      </p:sp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290914"/>
            <a:ext cx="2934837" cy="1490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" name="TextBox 28"/>
          <p:cNvSpPr txBox="1"/>
          <p:nvPr/>
        </p:nvSpPr>
        <p:spPr>
          <a:xfrm>
            <a:off x="588037" y="3779442"/>
            <a:ext cx="4560027" cy="4308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② </a:t>
            </a:r>
            <a:r>
              <a:rPr lang="ko-KR" altLang="en-US" sz="1100" dirty="0"/>
              <a:t>확인버튼을 누른다</a:t>
            </a:r>
            <a:r>
              <a:rPr lang="en-US" altLang="ko-KR" sz="1100" dirty="0"/>
              <a:t>.</a:t>
            </a:r>
          </a:p>
          <a:p>
            <a:r>
              <a:rPr lang="en-US" altLang="ko-KR" sz="1100" dirty="0"/>
              <a:t>③ </a:t>
            </a:r>
            <a:r>
              <a:rPr lang="ko-KR" altLang="en-US" sz="1100" dirty="0"/>
              <a:t>지원서</a:t>
            </a:r>
            <a:r>
              <a:rPr lang="en-US" altLang="ko-KR" sz="1100" dirty="0"/>
              <a:t>/</a:t>
            </a:r>
            <a:r>
              <a:rPr lang="ko-KR" altLang="en-US" sz="1100" dirty="0"/>
              <a:t>접수증을 출력한다</a:t>
            </a:r>
            <a:r>
              <a:rPr lang="en-US" altLang="ko-KR" sz="1100" dirty="0"/>
              <a:t>.(</a:t>
            </a:r>
            <a:r>
              <a:rPr lang="ko-KR" altLang="en-US" sz="1100" dirty="0"/>
              <a:t>지원완료 한 경우에 출력버튼 활성화</a:t>
            </a:r>
            <a:r>
              <a:rPr lang="en-US" altLang="ko-KR" sz="1100" dirty="0"/>
              <a:t>)</a:t>
            </a:r>
          </a:p>
        </p:txBody>
      </p:sp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5211" y="2258257"/>
            <a:ext cx="3115141" cy="1557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" name="직사각형 31"/>
          <p:cNvSpPr/>
          <p:nvPr/>
        </p:nvSpPr>
        <p:spPr>
          <a:xfrm>
            <a:off x="4234460" y="1562501"/>
            <a:ext cx="371245" cy="15307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직사각형 32"/>
          <p:cNvSpPr/>
          <p:nvPr/>
        </p:nvSpPr>
        <p:spPr>
          <a:xfrm>
            <a:off x="1850155" y="3495017"/>
            <a:ext cx="392771" cy="20910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직사각형 33"/>
          <p:cNvSpPr/>
          <p:nvPr/>
        </p:nvSpPr>
        <p:spPr>
          <a:xfrm>
            <a:off x="5923627" y="3485385"/>
            <a:ext cx="432048" cy="2300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6274305" y="990853"/>
            <a:ext cx="1118533" cy="18233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395536" y="4210330"/>
            <a:ext cx="91723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/>
              <a:t>- </a:t>
            </a:r>
            <a:r>
              <a:rPr lang="ko-KR" altLang="en-US" sz="1200" dirty="0"/>
              <a:t>지원취소</a:t>
            </a:r>
            <a:endParaRPr lang="en-US" altLang="ko-KR" sz="1200" dirty="0"/>
          </a:p>
        </p:txBody>
      </p:sp>
      <p:sp>
        <p:nvSpPr>
          <p:cNvPr id="16" name="TextBox 15"/>
          <p:cNvSpPr txBox="1"/>
          <p:nvPr/>
        </p:nvSpPr>
        <p:spPr>
          <a:xfrm>
            <a:off x="395536" y="487705"/>
            <a:ext cx="91723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/>
              <a:t>- </a:t>
            </a:r>
            <a:r>
              <a:rPr lang="ko-KR" altLang="en-US" sz="1200" dirty="0"/>
              <a:t>지원완료</a:t>
            </a:r>
            <a:endParaRPr lang="en-US" altLang="ko-KR" sz="1200" dirty="0"/>
          </a:p>
        </p:txBody>
      </p:sp>
      <p:sp>
        <p:nvSpPr>
          <p:cNvPr id="17" name="직사각형 16"/>
          <p:cNvSpPr/>
          <p:nvPr/>
        </p:nvSpPr>
        <p:spPr>
          <a:xfrm>
            <a:off x="4616436" y="1561824"/>
            <a:ext cx="449207" cy="15307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588037" y="4487743"/>
            <a:ext cx="319290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④ </a:t>
            </a:r>
            <a:r>
              <a:rPr lang="ko-KR" altLang="en-US" sz="1100" dirty="0"/>
              <a:t>지원취소 버튼을 누른다</a:t>
            </a:r>
            <a:r>
              <a:rPr lang="en-US" altLang="ko-KR" sz="1100" dirty="0"/>
              <a:t>.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154" y="4765929"/>
            <a:ext cx="2885065" cy="14713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588037" y="6237312"/>
            <a:ext cx="533559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② </a:t>
            </a:r>
            <a:r>
              <a:rPr lang="ko-KR" altLang="en-US" sz="1100" dirty="0"/>
              <a:t>확인버튼을 누른다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>
                <a:solidFill>
                  <a:srgbClr val="FF0000"/>
                </a:solidFill>
              </a:rPr>
              <a:t>  * </a:t>
            </a:r>
            <a:r>
              <a:rPr lang="ko-KR" altLang="en-US" sz="1100" dirty="0">
                <a:solidFill>
                  <a:srgbClr val="FF0000"/>
                </a:solidFill>
              </a:rPr>
              <a:t>지원취소 하면 지원한 모든 정보와 첨부파일이 삭제 복구되지 않음</a:t>
            </a:r>
            <a:endParaRPr lang="en-US" altLang="ko-KR" sz="1100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126799" y="1330694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①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740429" y="3276194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②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818086" y="3261554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②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022506" y="937886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③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517457" y="1344263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④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1874397" y="5949280"/>
            <a:ext cx="392771" cy="20910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1772291" y="5730457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②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66839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107504" y="116632"/>
            <a:ext cx="2505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7. </a:t>
            </a:r>
            <a:r>
              <a:rPr lang="ko-KR" altLang="en-US" dirty="0"/>
              <a:t>지원서</a:t>
            </a:r>
            <a:r>
              <a:rPr lang="en-US" altLang="ko-KR" dirty="0"/>
              <a:t>, </a:t>
            </a:r>
            <a:r>
              <a:rPr lang="ko-KR" altLang="en-US" dirty="0"/>
              <a:t>접수증 서식</a:t>
            </a:r>
            <a:endParaRPr lang="en-US" altLang="ko-KR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749474"/>
            <a:ext cx="4193221" cy="5311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888867"/>
            <a:ext cx="3857109" cy="50322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748625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371" y="1100361"/>
            <a:ext cx="8355259" cy="45539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직사각형 15"/>
          <p:cNvSpPr/>
          <p:nvPr/>
        </p:nvSpPr>
        <p:spPr>
          <a:xfrm>
            <a:off x="8194586" y="3619164"/>
            <a:ext cx="439915" cy="1785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4539518" y="4620127"/>
            <a:ext cx="708489" cy="1785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4437012" y="4397033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②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956127" y="3568999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①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7504" y="116632"/>
            <a:ext cx="26853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8. </a:t>
            </a:r>
            <a:r>
              <a:rPr lang="ko-KR" altLang="en-US" dirty="0"/>
              <a:t>합격자 신상정보 입력</a:t>
            </a:r>
            <a:endParaRPr lang="en-US" altLang="ko-KR" dirty="0"/>
          </a:p>
        </p:txBody>
      </p:sp>
      <p:sp>
        <p:nvSpPr>
          <p:cNvPr id="12" name="TextBox 11"/>
          <p:cNvSpPr txBox="1"/>
          <p:nvPr/>
        </p:nvSpPr>
        <p:spPr>
          <a:xfrm>
            <a:off x="392818" y="485964"/>
            <a:ext cx="817866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ko-KR" altLang="en-US" sz="1100" dirty="0"/>
              <a:t>선행조건으로는 담당자 최종합격처리 및 합격자 발표기간에 합격자 신상정보 조회 탭이 활성화</a:t>
            </a:r>
            <a:endParaRPr lang="en-US" altLang="ko-KR" sz="1100" dirty="0"/>
          </a:p>
        </p:txBody>
      </p:sp>
      <p:sp>
        <p:nvSpPr>
          <p:cNvPr id="13" name="TextBox 12"/>
          <p:cNvSpPr txBox="1"/>
          <p:nvPr/>
        </p:nvSpPr>
        <p:spPr>
          <a:xfrm>
            <a:off x="522195" y="5674112"/>
            <a:ext cx="55127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① </a:t>
            </a:r>
            <a:r>
              <a:rPr lang="ko-KR" altLang="en-US" sz="1100" dirty="0"/>
              <a:t>지원한 지원 채용분야 지원상태에서 합격</a:t>
            </a:r>
            <a:r>
              <a:rPr lang="en-US" altLang="ko-KR" sz="1100" dirty="0"/>
              <a:t>,</a:t>
            </a:r>
            <a:r>
              <a:rPr lang="ko-KR" altLang="en-US" sz="1100" dirty="0"/>
              <a:t>불합격 여부를 확인한다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② </a:t>
            </a:r>
            <a:r>
              <a:rPr lang="ko-KR" altLang="en-US" sz="1100" dirty="0"/>
              <a:t>합격자 신상정보 탭을 선택해서 추가 신상정보를 입력사항을 입력한다</a:t>
            </a:r>
            <a:r>
              <a:rPr lang="en-US" altLang="ko-KR" sz="11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036008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139" y="764704"/>
            <a:ext cx="8154649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510139" y="5373216"/>
            <a:ext cx="55127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① </a:t>
            </a:r>
            <a:r>
              <a:rPr lang="ko-KR" altLang="en-US" sz="1100" dirty="0"/>
              <a:t>합격자 필수 입력 신상정보를 입력한다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  - </a:t>
            </a:r>
            <a:r>
              <a:rPr lang="ko-KR" altLang="en-US" sz="1100" dirty="0"/>
              <a:t>주민번호</a:t>
            </a:r>
            <a:r>
              <a:rPr lang="en-US" altLang="ko-KR" sz="1100" dirty="0"/>
              <a:t>,</a:t>
            </a:r>
            <a:r>
              <a:rPr lang="ko-KR" altLang="en-US" sz="1100" dirty="0"/>
              <a:t>생년월일</a:t>
            </a:r>
            <a:r>
              <a:rPr lang="en-US" altLang="ko-KR" sz="1100" dirty="0"/>
              <a:t>(</a:t>
            </a:r>
            <a:r>
              <a:rPr lang="ko-KR" altLang="en-US" sz="1100" dirty="0"/>
              <a:t>주민번호 입력 하면 자동입력</a:t>
            </a:r>
            <a:r>
              <a:rPr lang="en-US" altLang="ko-KR" sz="1100" dirty="0"/>
              <a:t>),</a:t>
            </a:r>
            <a:r>
              <a:rPr lang="ko-KR" altLang="en-US" sz="1100" dirty="0"/>
              <a:t>성별</a:t>
            </a:r>
            <a:r>
              <a:rPr lang="en-US" altLang="ko-KR" sz="1100" dirty="0"/>
              <a:t>,</a:t>
            </a:r>
            <a:r>
              <a:rPr lang="ko-KR" altLang="en-US" sz="1100" dirty="0"/>
              <a:t>외국인여부</a:t>
            </a:r>
            <a:r>
              <a:rPr lang="en-US" altLang="ko-KR" sz="1100" dirty="0"/>
              <a:t>,</a:t>
            </a:r>
            <a:r>
              <a:rPr lang="ko-KR" altLang="en-US" sz="1100" dirty="0"/>
              <a:t>국적</a:t>
            </a:r>
            <a:r>
              <a:rPr lang="en-US" altLang="ko-KR" sz="1100" dirty="0"/>
              <a:t>,</a:t>
            </a:r>
            <a:r>
              <a:rPr lang="ko-KR" altLang="en-US" sz="1100" dirty="0"/>
              <a:t>직업유무</a:t>
            </a:r>
            <a:br>
              <a:rPr lang="en-US" altLang="ko-KR" sz="1100" dirty="0"/>
            </a:br>
            <a:r>
              <a:rPr lang="en-US" altLang="ko-KR" sz="1100" dirty="0"/>
              <a:t>  - </a:t>
            </a:r>
            <a:r>
              <a:rPr lang="ko-KR" altLang="en-US" sz="1100" dirty="0"/>
              <a:t>학교에서 요청하는 제출 파일이 있으면 첨부파일을 첨부</a:t>
            </a:r>
            <a:br>
              <a:rPr lang="en-US" altLang="ko-KR" sz="1100" dirty="0"/>
            </a:br>
            <a:r>
              <a:rPr lang="en-US" altLang="ko-KR" sz="1100" dirty="0"/>
              <a:t>② </a:t>
            </a:r>
            <a:r>
              <a:rPr lang="ko-KR" altLang="en-US" sz="1100" dirty="0"/>
              <a:t>저장버튼을 누른다</a:t>
            </a:r>
            <a:r>
              <a:rPr lang="en-US" altLang="ko-KR" sz="1100" dirty="0"/>
              <a:t>.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8183523" y="3222400"/>
            <a:ext cx="399923" cy="1785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605106" y="3410275"/>
            <a:ext cx="7982634" cy="59478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367407" y="3318320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①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941136" y="3158562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②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42267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306" y="1119277"/>
            <a:ext cx="8090497" cy="4725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79511" y="251356"/>
            <a:ext cx="33843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※ </a:t>
            </a:r>
            <a:r>
              <a:rPr lang="ko-KR" altLang="en-US" dirty="0"/>
              <a:t>추가</a:t>
            </a:r>
            <a:r>
              <a:rPr lang="en-US" altLang="ko-KR" dirty="0"/>
              <a:t>1. </a:t>
            </a:r>
            <a:r>
              <a:rPr lang="ko-KR" altLang="en-US" dirty="0"/>
              <a:t>작성중인 지원서 조회</a:t>
            </a:r>
            <a:endParaRPr lang="en-US" altLang="ko-KR" dirty="0"/>
          </a:p>
        </p:txBody>
      </p:sp>
      <p:sp>
        <p:nvSpPr>
          <p:cNvPr id="9" name="TextBox 8"/>
          <p:cNvSpPr txBox="1"/>
          <p:nvPr/>
        </p:nvSpPr>
        <p:spPr>
          <a:xfrm>
            <a:off x="389450" y="5949280"/>
            <a:ext cx="784652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①</a:t>
            </a:r>
            <a:r>
              <a:rPr lang="ko-KR" altLang="en-US" sz="1100" dirty="0"/>
              <a:t> </a:t>
            </a:r>
            <a:r>
              <a:rPr lang="ko-KR" altLang="en-US" sz="1100" dirty="0" err="1"/>
              <a:t>조회시</a:t>
            </a:r>
            <a:r>
              <a:rPr lang="ko-KR" altLang="en-US" sz="1100" dirty="0"/>
              <a:t> </a:t>
            </a:r>
            <a:r>
              <a:rPr lang="ko-KR" altLang="en-US" sz="1100" dirty="0" err="1"/>
              <a:t>지원중</a:t>
            </a:r>
            <a:r>
              <a:rPr lang="ko-KR" altLang="en-US" sz="1100" dirty="0"/>
              <a:t> 혹은</a:t>
            </a:r>
            <a:r>
              <a:rPr lang="en-US" altLang="ko-KR" sz="1100" dirty="0"/>
              <a:t> </a:t>
            </a:r>
            <a:r>
              <a:rPr lang="ko-KR" altLang="en-US" sz="1100" dirty="0"/>
              <a:t>지원완료 한 채용분야가 체크선택 되어 빨간 글씨로 표시된다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② </a:t>
            </a:r>
            <a:r>
              <a:rPr lang="ko-KR" altLang="en-US" sz="1100" dirty="0"/>
              <a:t>접수중인 지원서 조회 버튼을 누른다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③ </a:t>
            </a:r>
            <a:r>
              <a:rPr lang="ko-KR" altLang="en-US" sz="1100" dirty="0"/>
              <a:t>지원서 등록 페이지로 이동한다</a:t>
            </a:r>
            <a:r>
              <a:rPr lang="en-US" altLang="ko-KR" sz="1100" dirty="0"/>
              <a:t>.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4389212" y="4653136"/>
            <a:ext cx="830860" cy="14984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467853" y="3366552"/>
            <a:ext cx="8005370" cy="31347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230247" y="3280220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①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291549" y="4429497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②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26695" y="711047"/>
            <a:ext cx="784652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/>
              <a:t>작성중인 지원서 내용을 조회 </a:t>
            </a:r>
            <a:r>
              <a:rPr lang="en-US" altLang="ko-KR" sz="1100" dirty="0"/>
              <a:t>2) </a:t>
            </a:r>
            <a:r>
              <a:rPr lang="ko-KR" altLang="en-US" sz="1100" dirty="0"/>
              <a:t>수정이 필요한 경우</a:t>
            </a:r>
            <a:br>
              <a:rPr lang="en-US" altLang="ko-KR" sz="1100" dirty="0"/>
            </a:br>
            <a:r>
              <a:rPr lang="en-US" altLang="ko-KR" sz="1100" dirty="0">
                <a:solidFill>
                  <a:srgbClr val="FF0000"/>
                </a:solidFill>
              </a:rPr>
              <a:t> - </a:t>
            </a:r>
            <a:r>
              <a:rPr lang="ko-KR" altLang="en-US" sz="1100" dirty="0">
                <a:solidFill>
                  <a:srgbClr val="FF0000"/>
                </a:solidFill>
              </a:rPr>
              <a:t>지원완료 지원서는 수정 불가</a:t>
            </a:r>
            <a:endParaRPr lang="en-US" altLang="ko-KR" sz="11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03707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306" y="974845"/>
            <a:ext cx="8090497" cy="4725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79512" y="251356"/>
            <a:ext cx="439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※ </a:t>
            </a:r>
            <a:r>
              <a:rPr lang="ko-KR" altLang="en-US" dirty="0"/>
              <a:t>추가</a:t>
            </a:r>
            <a:r>
              <a:rPr lang="en-US" altLang="ko-KR" dirty="0"/>
              <a:t>2. </a:t>
            </a:r>
            <a:r>
              <a:rPr lang="ko-KR" altLang="en-US" dirty="0"/>
              <a:t>지원자 </a:t>
            </a:r>
            <a:r>
              <a:rPr lang="ko-KR" altLang="en-US" dirty="0" err="1"/>
              <a:t>지원중</a:t>
            </a:r>
            <a:r>
              <a:rPr lang="ko-KR" altLang="en-US" dirty="0"/>
              <a:t> 채용분야 변경</a:t>
            </a:r>
            <a:endParaRPr lang="en-US" altLang="ko-KR" dirty="0"/>
          </a:p>
        </p:txBody>
      </p:sp>
      <p:sp>
        <p:nvSpPr>
          <p:cNvPr id="9" name="TextBox 8"/>
          <p:cNvSpPr txBox="1"/>
          <p:nvPr/>
        </p:nvSpPr>
        <p:spPr>
          <a:xfrm>
            <a:off x="499237" y="5733256"/>
            <a:ext cx="7846528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① </a:t>
            </a:r>
            <a:r>
              <a:rPr lang="ko-KR" altLang="en-US" sz="1100" dirty="0"/>
              <a:t>변경 하고자 하는 채용분야를 선택한다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② </a:t>
            </a:r>
            <a:r>
              <a:rPr lang="ko-KR" altLang="en-US" sz="1100" dirty="0"/>
              <a:t>지원서신청 접수버튼을 누른다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    a.</a:t>
            </a:r>
            <a:r>
              <a:rPr lang="ko-KR" altLang="en-US" sz="1100" dirty="0"/>
              <a:t>약관동의 페이지로 이동한다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    b.</a:t>
            </a:r>
            <a:r>
              <a:rPr lang="ko-KR" altLang="en-US" sz="1100" dirty="0"/>
              <a:t>약관동의 후 지원서 등록 페이지로 이동한다</a:t>
            </a:r>
            <a:r>
              <a:rPr lang="en-US" altLang="ko-KR" sz="1100" dirty="0"/>
              <a:t>.</a:t>
            </a:r>
            <a:br>
              <a:rPr lang="en-US" altLang="ko-KR" sz="1100" dirty="0"/>
            </a:br>
            <a:r>
              <a:rPr lang="en-US" altLang="ko-KR" sz="1100" dirty="0"/>
              <a:t>    c.</a:t>
            </a:r>
            <a:r>
              <a:rPr lang="ko-KR" altLang="en-US" sz="1100" dirty="0"/>
              <a:t>기존 작성중인 데이터가 조회된다</a:t>
            </a:r>
            <a:r>
              <a:rPr lang="en-US" altLang="ko-KR" sz="1100" dirty="0"/>
              <a:t>.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3733171" y="4494401"/>
            <a:ext cx="636737" cy="1648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484574" y="3193194"/>
            <a:ext cx="154044" cy="64512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241464" y="3125098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①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497240" y="4430771"/>
            <a:ext cx="3257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FF0000"/>
                </a:solidFill>
              </a:rPr>
              <a:t>②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26695" y="566615"/>
            <a:ext cx="784652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err="1"/>
              <a:t>지원중</a:t>
            </a:r>
            <a:r>
              <a:rPr lang="ko-KR" altLang="en-US" sz="1100" dirty="0"/>
              <a:t> 채용분야 변경이나 추가 채용분야 지원이 필요한 경우</a:t>
            </a:r>
            <a:br>
              <a:rPr lang="en-US" altLang="ko-KR" sz="1100" dirty="0"/>
            </a:br>
            <a:r>
              <a:rPr lang="en-US" altLang="ko-KR" sz="1100" dirty="0">
                <a:solidFill>
                  <a:srgbClr val="FF0000"/>
                </a:solidFill>
              </a:rPr>
              <a:t> - </a:t>
            </a:r>
            <a:r>
              <a:rPr lang="ko-KR" altLang="en-US" sz="1100" dirty="0">
                <a:solidFill>
                  <a:srgbClr val="FF0000"/>
                </a:solidFill>
              </a:rPr>
              <a:t>지원완료 지원서는 수정 불가</a:t>
            </a:r>
            <a:endParaRPr lang="en-US" altLang="ko-KR" sz="11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9071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19285</TotalTime>
  <Words>691</Words>
  <Application>Microsoft Office PowerPoint</Application>
  <PresentationFormat>화면 슬라이드 쇼(4:3)</PresentationFormat>
  <Paragraphs>96</Paragraphs>
  <Slides>21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21</vt:i4>
      </vt:variant>
    </vt:vector>
  </HeadingPairs>
  <TitlesOfParts>
    <vt:vector size="25" baseType="lpstr">
      <vt:lpstr>맑은 고딕</vt:lpstr>
      <vt:lpstr>휴먼엑스포</vt:lpstr>
      <vt:lpstr>Arial</vt:lpstr>
      <vt:lpstr>Office 테마</vt:lpstr>
      <vt:lpstr>코러스 대학 대외서비스 강사채용 지원자 안내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User</cp:lastModifiedBy>
  <cp:revision>758</cp:revision>
  <cp:lastPrinted>2020-06-23T01:58:35Z</cp:lastPrinted>
  <dcterms:created xsi:type="dcterms:W3CDTF">2019-06-17T06:19:20Z</dcterms:created>
  <dcterms:modified xsi:type="dcterms:W3CDTF">2025-06-08T10:23:28Z</dcterms:modified>
</cp:coreProperties>
</file>