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CBF43-91AD-4941-A899-0EDF2AEE0630}" type="datetimeFigureOut">
              <a:rPr lang="ko-KR" altLang="en-US" smtClean="0"/>
              <a:t>2022-07-06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98539-2C17-4416-B66D-91BDAA8441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758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82F70-79F8-4D3D-BB5D-4DA5CDD2D19C}" type="slidenum">
              <a:rPr lang="ko-KR" altLang="en-US" smtClean="0"/>
              <a:pPr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5185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331F-E42B-4405-86AE-1EBB14E5130C}" type="datetimeFigureOut">
              <a:rPr lang="ko-KR" altLang="en-US" smtClean="0"/>
              <a:t>2022-07-06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87CC-A6A2-4D43-90DF-EFACDECCCA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7211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331F-E42B-4405-86AE-1EBB14E5130C}" type="datetimeFigureOut">
              <a:rPr lang="ko-KR" altLang="en-US" smtClean="0"/>
              <a:t>2022-07-06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87CC-A6A2-4D43-90DF-EFACDECCCA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3665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331F-E42B-4405-86AE-1EBB14E5130C}" type="datetimeFigureOut">
              <a:rPr lang="ko-KR" altLang="en-US" smtClean="0"/>
              <a:t>2022-07-06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87CC-A6A2-4D43-90DF-EFACDECCCA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3508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889" y="6378052"/>
            <a:ext cx="1452684" cy="261745"/>
          </a:xfrm>
          <a:prstGeom prst="rect">
            <a:avLst/>
          </a:prstGeom>
        </p:spPr>
      </p:pic>
      <p:sp>
        <p:nvSpPr>
          <p:cNvPr id="8" name="직사각형 7"/>
          <p:cNvSpPr/>
          <p:nvPr userDrawn="1"/>
        </p:nvSpPr>
        <p:spPr>
          <a:xfrm>
            <a:off x="0" y="2"/>
            <a:ext cx="9144000" cy="45719"/>
          </a:xfrm>
          <a:prstGeom prst="rect">
            <a:avLst/>
          </a:prstGeom>
          <a:solidFill>
            <a:srgbClr val="118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ko-KR" altLang="en-US" dirty="0"/>
          </a:p>
        </p:txBody>
      </p:sp>
      <p:pic>
        <p:nvPicPr>
          <p:cNvPr id="9" name="Picture 3" descr="C:\Users\수협\Documents\수협 메신저 Received file\첨부_오슬기_2019_08_21_141318\suhyup_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671" y="6399593"/>
            <a:ext cx="934441" cy="218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8714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889" y="6378052"/>
            <a:ext cx="1452684" cy="261745"/>
          </a:xfrm>
          <a:prstGeom prst="rect">
            <a:avLst/>
          </a:prstGeom>
        </p:spPr>
      </p:pic>
      <p:sp>
        <p:nvSpPr>
          <p:cNvPr id="8" name="직사각형 7"/>
          <p:cNvSpPr/>
          <p:nvPr userDrawn="1"/>
        </p:nvSpPr>
        <p:spPr>
          <a:xfrm>
            <a:off x="0" y="2"/>
            <a:ext cx="9144000" cy="45719"/>
          </a:xfrm>
          <a:prstGeom prst="rect">
            <a:avLst/>
          </a:prstGeom>
          <a:solidFill>
            <a:srgbClr val="118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ko-KR" altLang="en-US" dirty="0"/>
          </a:p>
        </p:txBody>
      </p:sp>
      <p:pic>
        <p:nvPicPr>
          <p:cNvPr id="9" name="Picture 3" descr="C:\Users\수협\Documents\수협 메신저 Received file\첨부_오슬기_2019_08_21_141318\suhyup_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671" y="6399593"/>
            <a:ext cx="934441" cy="218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8714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889" y="6378052"/>
            <a:ext cx="1452684" cy="261745"/>
          </a:xfrm>
          <a:prstGeom prst="rect">
            <a:avLst/>
          </a:prstGeom>
        </p:spPr>
      </p:pic>
      <p:sp>
        <p:nvSpPr>
          <p:cNvPr id="8" name="직사각형 7"/>
          <p:cNvSpPr/>
          <p:nvPr userDrawn="1"/>
        </p:nvSpPr>
        <p:spPr>
          <a:xfrm>
            <a:off x="0" y="2"/>
            <a:ext cx="9144000" cy="45719"/>
          </a:xfrm>
          <a:prstGeom prst="rect">
            <a:avLst/>
          </a:prstGeom>
          <a:solidFill>
            <a:srgbClr val="118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ko-KR" altLang="en-US" dirty="0"/>
          </a:p>
        </p:txBody>
      </p:sp>
      <p:pic>
        <p:nvPicPr>
          <p:cNvPr id="9" name="Picture 3" descr="C:\Users\수협\Documents\수협 메신저 Received file\첨부_오슬기_2019_08_21_141318\suhyup_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671" y="6399593"/>
            <a:ext cx="934441" cy="218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8714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331F-E42B-4405-86AE-1EBB14E5130C}" type="datetimeFigureOut">
              <a:rPr lang="ko-KR" altLang="en-US" smtClean="0"/>
              <a:t>2022-07-06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87CC-A6A2-4D43-90DF-EFACDECCCA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7729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331F-E42B-4405-86AE-1EBB14E5130C}" type="datetimeFigureOut">
              <a:rPr lang="ko-KR" altLang="en-US" smtClean="0"/>
              <a:t>2022-07-06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87CC-A6A2-4D43-90DF-EFACDECCCA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7058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331F-E42B-4405-86AE-1EBB14E5130C}" type="datetimeFigureOut">
              <a:rPr lang="ko-KR" altLang="en-US" smtClean="0"/>
              <a:t>2022-07-06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87CC-A6A2-4D43-90DF-EFACDECCCA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2310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331F-E42B-4405-86AE-1EBB14E5130C}" type="datetimeFigureOut">
              <a:rPr lang="ko-KR" altLang="en-US" smtClean="0"/>
              <a:t>2022-07-06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87CC-A6A2-4D43-90DF-EFACDECCCA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0139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331F-E42B-4405-86AE-1EBB14E5130C}" type="datetimeFigureOut">
              <a:rPr lang="ko-KR" altLang="en-US" smtClean="0"/>
              <a:t>2022-07-06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87CC-A6A2-4D43-90DF-EFACDECCCA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735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331F-E42B-4405-86AE-1EBB14E5130C}" type="datetimeFigureOut">
              <a:rPr lang="ko-KR" altLang="en-US" smtClean="0"/>
              <a:t>2022-07-06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87CC-A6A2-4D43-90DF-EFACDECCCA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9576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331F-E42B-4405-86AE-1EBB14E5130C}" type="datetimeFigureOut">
              <a:rPr lang="ko-KR" altLang="en-US" smtClean="0"/>
              <a:t>2022-07-06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87CC-A6A2-4D43-90DF-EFACDECCCA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2457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331F-E42B-4405-86AE-1EBB14E5130C}" type="datetimeFigureOut">
              <a:rPr lang="ko-KR" altLang="en-US" smtClean="0"/>
              <a:t>2022-07-06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87CC-A6A2-4D43-90DF-EFACDECCCA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3496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0331F-E42B-4405-86AE-1EBB14E5130C}" type="datetimeFigureOut">
              <a:rPr lang="ko-KR" altLang="en-US" smtClean="0"/>
              <a:t>2022-07-06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587CC-A6A2-4D43-90DF-EFACDECCCA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924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jpeg"/><Relationship Id="rId11" Type="http://schemas.openxmlformats.org/officeDocument/2006/relationships/image" Target="../media/image3.png"/><Relationship Id="rId5" Type="http://schemas.openxmlformats.org/officeDocument/2006/relationships/image" Target="../media/image7.jpeg"/><Relationship Id="rId10" Type="http://schemas.openxmlformats.org/officeDocument/2006/relationships/image" Target="../media/image12.png"/><Relationship Id="rId4" Type="http://schemas.openxmlformats.org/officeDocument/2006/relationships/image" Target="../media/image6.jpe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18760" y="1609946"/>
            <a:ext cx="6745528" cy="5309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ko-KR" sz="3000" b="1" dirty="0">
                <a:solidFill>
                  <a:schemeClr val="bg2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Real Zero</a:t>
            </a:r>
            <a:r>
              <a:rPr lang="ko-KR" altLang="en-US" sz="3000" b="1" dirty="0" err="1">
                <a:solidFill>
                  <a:schemeClr val="bg2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부경대</a:t>
            </a:r>
            <a:r>
              <a:rPr lang="ko-KR" altLang="en-US" sz="3000" b="1" dirty="0">
                <a:solidFill>
                  <a:schemeClr val="bg2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학생증 체크카드발급</a:t>
            </a:r>
            <a:endParaRPr lang="en-US" altLang="ko-KR" sz="3000" b="1" dirty="0">
              <a:solidFill>
                <a:schemeClr val="bg2">
                  <a:lumMod val="2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8762" y="768005"/>
            <a:ext cx="3584315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ko-KR" altLang="en-US" sz="4400" b="1" dirty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수협 헤이뱅크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6286167"/>
            <a:ext cx="1296144" cy="264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955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 bwMode="auto">
          <a:xfrm>
            <a:off x="336000" y="2893310"/>
            <a:ext cx="3642128" cy="745140"/>
          </a:xfrm>
          <a:prstGeom prst="roundRect">
            <a:avLst/>
          </a:prstGeom>
          <a:solidFill>
            <a:srgbClr val="FFCC00"/>
          </a:solidFill>
          <a:ln w="28575">
            <a:solidFill>
              <a:schemeClr val="bg2">
                <a:lumMod val="25000"/>
              </a:schemeClr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0000" tIns="0" rIns="9000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200"/>
              </a:spcBef>
            </a:pPr>
            <a:endParaRPr lang="ko-KR" altLang="en-US" sz="600" dirty="0" err="1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026" name="Picture 2" descr="C:\Users\0001160267\Desktop\계좌개설스토리보드_부경대\헤이뱅크 쌩신규 캡처본\Screenshot_20210405-094101_ (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327" y="384936"/>
            <a:ext cx="885681" cy="2427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0001160267\Desktop\계좌개설스토리보드_부경대\헤이뱅크 쌩신규 캡처본\Screenshot_20210405-094423_ (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828" y="383557"/>
            <a:ext cx="886184" cy="24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오른쪽 화살표 3"/>
          <p:cNvSpPr/>
          <p:nvPr/>
        </p:nvSpPr>
        <p:spPr bwMode="auto">
          <a:xfrm>
            <a:off x="1358264" y="1345043"/>
            <a:ext cx="216024" cy="192021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3175">
            <a:noFill/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0000" tIns="0" rIns="9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200"/>
              </a:spcBef>
            </a:pPr>
            <a:endParaRPr lang="ko-KR" altLang="en-US" sz="600" dirty="0" err="1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028" name="Picture 4" descr="C:\Users\0001160267\Desktop\계좌개설스토리보드_부경대\헤이뱅크 쌩신규 캡처본\Screenshot_20210405-094441_ (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980" y="384936"/>
            <a:ext cx="886184" cy="24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오른쪽 화살표 7"/>
          <p:cNvSpPr/>
          <p:nvPr/>
        </p:nvSpPr>
        <p:spPr bwMode="auto">
          <a:xfrm>
            <a:off x="2670940" y="1345043"/>
            <a:ext cx="216024" cy="192021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3175">
            <a:noFill/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0000" tIns="0" rIns="9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200"/>
              </a:spcBef>
            </a:pPr>
            <a:endParaRPr lang="ko-KR" altLang="en-US" sz="600" dirty="0" err="1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430" y="3008751"/>
            <a:ext cx="3539838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ko-KR" altLang="en-US" sz="1050" b="1" dirty="0">
                <a:latin typeface="맑은 고딕" pitchFamily="50" charset="-127"/>
                <a:ea typeface="맑은 고딕" pitchFamily="50" charset="-127"/>
              </a:rPr>
              <a:t> ① 수협 </a:t>
            </a:r>
            <a:r>
              <a:rPr lang="ko-KR" altLang="en-US" sz="1050" b="1" dirty="0" err="1">
                <a:latin typeface="맑은 고딕" pitchFamily="50" charset="-127"/>
                <a:ea typeface="맑은 고딕" pitchFamily="50" charset="-127"/>
              </a:rPr>
              <a:t>헤이</a:t>
            </a:r>
            <a:r>
              <a:rPr lang="ko-KR" altLang="en-US" sz="1050" b="1" dirty="0">
                <a:latin typeface="맑은 고딕" pitchFamily="50" charset="-127"/>
                <a:ea typeface="맑은 고딕" pitchFamily="50" charset="-127"/>
              </a:rPr>
              <a:t> 뱅크 다운로드 </a:t>
            </a:r>
            <a:r>
              <a:rPr lang="en-US" altLang="ko-KR" sz="1050" b="1" dirty="0">
                <a:latin typeface="맑은 고딕" pitchFamily="50" charset="-127"/>
                <a:ea typeface="맑은 고딕" pitchFamily="50" charset="-127"/>
              </a:rPr>
              <a:t>(App Store </a:t>
            </a:r>
            <a:r>
              <a:rPr lang="ko-KR" altLang="en-US" sz="1050" b="1" dirty="0">
                <a:latin typeface="맑은 고딕" pitchFamily="50" charset="-127"/>
                <a:ea typeface="맑은 고딕" pitchFamily="50" charset="-127"/>
              </a:rPr>
              <a:t>혹은 </a:t>
            </a:r>
            <a:r>
              <a:rPr lang="en-US" altLang="ko-KR" sz="1050" b="1" dirty="0">
                <a:latin typeface="맑은 고딕" pitchFamily="50" charset="-127"/>
                <a:ea typeface="맑은 고딕" pitchFamily="50" charset="-127"/>
              </a:rPr>
              <a:t>Play </a:t>
            </a:r>
            <a:r>
              <a:rPr lang="ko-KR" altLang="en-US" sz="1050" b="1" dirty="0">
                <a:latin typeface="맑은 고딕" pitchFamily="50" charset="-127"/>
                <a:ea typeface="맑은 고딕" pitchFamily="50" charset="-127"/>
              </a:rPr>
              <a:t>스토어</a:t>
            </a:r>
            <a:r>
              <a:rPr lang="en-US" altLang="ko-KR" sz="1050" b="1" dirty="0"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05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430" y="3319673"/>
            <a:ext cx="3539838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ko-KR" altLang="en-US" sz="1050" b="1" dirty="0">
                <a:latin typeface="맑은 고딕" pitchFamily="50" charset="-127"/>
                <a:ea typeface="맑은 고딕" pitchFamily="50" charset="-127"/>
              </a:rPr>
              <a:t> ② 간편로그인 인증 등록 후 비대면 계좌 개설</a:t>
            </a:r>
          </a:p>
        </p:txBody>
      </p:sp>
      <p:pic>
        <p:nvPicPr>
          <p:cNvPr id="1029" name="Picture 5" descr="C:\Users\0001160267\Desktop\계좌개설스토리보드_부경대\헤이뱅크 쌩신규 캡처본\Screenshot_20210405-094453_ (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3557"/>
            <a:ext cx="886184" cy="24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7" descr="C:\Users\0001160267\Desktop\계좌개설스토리보드_부경대\헤이뱅크 쌩신규 캡처본\Screenshot_20210405-094609_ ()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84936"/>
            <a:ext cx="886184" cy="24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0001160267\Desktop\계좌개설스토리보드_부경대\헤이뱅크 쌩신규 캡처본\Screenshot_20210405-094658_ ()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83557"/>
            <a:ext cx="886184" cy="24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0001160267\Desktop\계좌개설스토리보드_부경대\헤이뱅크 쌩신규 캡처본\Screenshot_20210405-100530_ ()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9163" y="384247"/>
            <a:ext cx="886184" cy="24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모서리가 둥근 직사각형 19"/>
          <p:cNvSpPr/>
          <p:nvPr/>
        </p:nvSpPr>
        <p:spPr bwMode="auto">
          <a:xfrm>
            <a:off x="4571999" y="2893310"/>
            <a:ext cx="4113348" cy="745140"/>
          </a:xfrm>
          <a:prstGeom prst="roundRect">
            <a:avLst/>
          </a:prstGeom>
          <a:solidFill>
            <a:srgbClr val="FFCC00"/>
          </a:solidFill>
          <a:ln w="28575">
            <a:solidFill>
              <a:schemeClr val="bg2">
                <a:lumMod val="25000"/>
              </a:schemeClr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0000" tIns="0" rIns="9000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200"/>
              </a:spcBef>
            </a:pPr>
            <a:endParaRPr lang="ko-KR" altLang="en-US" sz="600" dirty="0" err="1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30770" y="3044345"/>
            <a:ext cx="3996462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ko-KR" altLang="en-US" sz="1050" b="1" dirty="0">
                <a:latin typeface="맑은 고딕" pitchFamily="50" charset="-127"/>
                <a:ea typeface="맑은 고딕" pitchFamily="50" charset="-127"/>
              </a:rPr>
              <a:t>① 비대면 계좌 개설 절차 </a:t>
            </a:r>
            <a:r>
              <a:rPr lang="en-US" altLang="ko-KR" sz="1050" b="1" dirty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050" b="1" dirty="0">
                <a:latin typeface="맑은 고딕" pitchFamily="50" charset="-127"/>
                <a:ea typeface="맑은 고딕" pitchFamily="50" charset="-127"/>
              </a:rPr>
              <a:t>중간 생략</a:t>
            </a:r>
            <a:r>
              <a:rPr lang="en-US" altLang="ko-KR" sz="1050" b="1" dirty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r>
              <a:rPr lang="en-US" altLang="ko-KR" sz="1050" b="1" dirty="0">
                <a:latin typeface="맑은 고딕" pitchFamily="50" charset="-127"/>
                <a:ea typeface="맑은 고딕" pitchFamily="50" charset="-127"/>
              </a:rPr>
              <a:t>  - </a:t>
            </a:r>
            <a:r>
              <a:rPr lang="ko-KR" altLang="en-US" sz="1050" b="1" dirty="0">
                <a:latin typeface="맑은 고딕" pitchFamily="50" charset="-127"/>
                <a:ea typeface="맑은 고딕" pitchFamily="50" charset="-127"/>
              </a:rPr>
              <a:t>자금의 원천 </a:t>
            </a:r>
            <a:r>
              <a:rPr lang="en-US" altLang="ko-KR" sz="1050" b="1" dirty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1050" b="1" dirty="0">
                <a:latin typeface="맑은 고딕" pitchFamily="50" charset="-127"/>
                <a:ea typeface="맑은 고딕" pitchFamily="50" charset="-127"/>
              </a:rPr>
              <a:t>기타</a:t>
            </a:r>
            <a:r>
              <a:rPr lang="en-US" altLang="ko-KR" sz="1050" b="1" dirty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050" b="1" dirty="0">
                <a:latin typeface="맑은 고딕" pitchFamily="50" charset="-127"/>
                <a:ea typeface="맑은 고딕" pitchFamily="50" charset="-127"/>
              </a:rPr>
              <a:t>직접입력</a:t>
            </a:r>
            <a:r>
              <a:rPr lang="en-US" altLang="ko-KR" sz="1050" b="1" dirty="0"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1050" b="1" dirty="0">
                <a:latin typeface="맑은 고딕" pitchFamily="50" charset="-127"/>
                <a:ea typeface="맑은 고딕" pitchFamily="50" charset="-127"/>
              </a:rPr>
              <a:t>에 </a:t>
            </a:r>
            <a:r>
              <a:rPr lang="en-US" altLang="ko-KR" sz="1050" b="1" dirty="0">
                <a:latin typeface="맑은 고딕" pitchFamily="50" charset="-127"/>
                <a:ea typeface="맑은 고딕" pitchFamily="50" charset="-127"/>
              </a:rPr>
              <a:t>“</a:t>
            </a:r>
            <a:r>
              <a:rPr lang="ko-KR" altLang="en-US" sz="1050" b="1" dirty="0">
                <a:latin typeface="맑은 고딕" pitchFamily="50" charset="-127"/>
                <a:ea typeface="맑은 고딕" pitchFamily="50" charset="-127"/>
              </a:rPr>
              <a:t>용돈</a:t>
            </a:r>
            <a:r>
              <a:rPr lang="en-US" altLang="ko-KR" sz="1050" b="1" dirty="0">
                <a:latin typeface="맑은 고딕" pitchFamily="50" charset="-127"/>
                <a:ea typeface="맑은 고딕" pitchFamily="50" charset="-127"/>
              </a:rPr>
              <a:t>” </a:t>
            </a:r>
            <a:r>
              <a:rPr lang="ko-KR" altLang="en-US" sz="1050" b="1" dirty="0">
                <a:latin typeface="맑은 고딕" pitchFamily="50" charset="-127"/>
                <a:ea typeface="맑은 고딕" pitchFamily="50" charset="-127"/>
              </a:rPr>
              <a:t>등 입력 가능</a:t>
            </a: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921" y="4101075"/>
            <a:ext cx="1057998" cy="24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858" y="4101075"/>
            <a:ext cx="1028616" cy="24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오른쪽 화살표 25"/>
          <p:cNvSpPr/>
          <p:nvPr/>
        </p:nvSpPr>
        <p:spPr bwMode="auto">
          <a:xfrm>
            <a:off x="5487300" y="1345043"/>
            <a:ext cx="108012" cy="192021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3175">
            <a:noFill/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0000" tIns="0" rIns="9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200"/>
              </a:spcBef>
            </a:pPr>
            <a:endParaRPr lang="ko-KR" altLang="en-US" sz="600" dirty="0" err="1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7" name="오른쪽 화살표 26"/>
          <p:cNvSpPr/>
          <p:nvPr/>
        </p:nvSpPr>
        <p:spPr bwMode="auto">
          <a:xfrm>
            <a:off x="6574995" y="1345043"/>
            <a:ext cx="108012" cy="192021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3175">
            <a:noFill/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0000" tIns="0" rIns="9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200"/>
              </a:spcBef>
            </a:pPr>
            <a:endParaRPr lang="ko-KR" altLang="en-US" sz="600" dirty="0" err="1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8" name="오른쪽 화살표 27"/>
          <p:cNvSpPr/>
          <p:nvPr/>
        </p:nvSpPr>
        <p:spPr bwMode="auto">
          <a:xfrm>
            <a:off x="7656127" y="1345043"/>
            <a:ext cx="108012" cy="192021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3175">
            <a:noFill/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0000" tIns="0" rIns="9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200"/>
              </a:spcBef>
            </a:pPr>
            <a:endParaRPr lang="ko-KR" altLang="en-US" sz="600" dirty="0" err="1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9" name="오른쪽 화살표 28"/>
          <p:cNvSpPr/>
          <p:nvPr/>
        </p:nvSpPr>
        <p:spPr bwMode="auto">
          <a:xfrm>
            <a:off x="1378650" y="5219464"/>
            <a:ext cx="162018" cy="192021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3175">
            <a:noFill/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0000" tIns="0" rIns="9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200"/>
              </a:spcBef>
            </a:pPr>
            <a:endParaRPr lang="ko-KR" altLang="en-US" sz="600" dirty="0" err="1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0" name="모서리가 둥근 직사각형 29"/>
          <p:cNvSpPr/>
          <p:nvPr/>
        </p:nvSpPr>
        <p:spPr bwMode="auto">
          <a:xfrm>
            <a:off x="2886965" y="5242149"/>
            <a:ext cx="3581163" cy="745140"/>
          </a:xfrm>
          <a:prstGeom prst="roundRect">
            <a:avLst/>
          </a:prstGeom>
          <a:solidFill>
            <a:srgbClr val="FFCC00"/>
          </a:solidFill>
          <a:ln w="28575">
            <a:solidFill>
              <a:schemeClr val="bg2">
                <a:lumMod val="25000"/>
              </a:schemeClr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0000" tIns="0" rIns="9000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200"/>
              </a:spcBef>
            </a:pPr>
            <a:endParaRPr lang="ko-KR" altLang="en-US" sz="600" dirty="0" err="1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901394" y="5411382"/>
            <a:ext cx="3539838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ko-KR" altLang="en-US" sz="1050" b="1" dirty="0">
                <a:latin typeface="맑은 고딕" pitchFamily="50" charset="-127"/>
                <a:ea typeface="맑은 고딕" pitchFamily="50" charset="-127"/>
              </a:rPr>
              <a:t> ① 수협 </a:t>
            </a:r>
            <a:r>
              <a:rPr lang="ko-KR" altLang="en-US" sz="1050" b="1" dirty="0" err="1">
                <a:latin typeface="맑은 고딕" pitchFamily="50" charset="-127"/>
                <a:ea typeface="맑은 고딕" pitchFamily="50" charset="-127"/>
              </a:rPr>
              <a:t>헤이</a:t>
            </a:r>
            <a:r>
              <a:rPr lang="ko-KR" altLang="en-US" sz="1050" b="1" dirty="0">
                <a:latin typeface="맑은 고딕" pitchFamily="50" charset="-127"/>
                <a:ea typeface="맑은 고딕" pitchFamily="50" charset="-127"/>
              </a:rPr>
              <a:t> 뱅크 </a:t>
            </a:r>
            <a:r>
              <a:rPr lang="ko-KR" altLang="en-US" sz="1050" b="1" dirty="0" err="1">
                <a:latin typeface="맑은 고딕" pitchFamily="50" charset="-127"/>
                <a:ea typeface="맑은 고딕" pitchFamily="50" charset="-127"/>
              </a:rPr>
              <a:t>홈화면</a:t>
            </a:r>
            <a:endParaRPr lang="en-US" altLang="ko-KR" sz="1050" b="1" dirty="0"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en-US" sz="1050" b="1" dirty="0">
                <a:latin typeface="맑은 고딕" pitchFamily="50" charset="-127"/>
                <a:ea typeface="맑은 고딕" pitchFamily="50" charset="-127"/>
              </a:rPr>
              <a:t>    카드 →</a:t>
            </a:r>
            <a:r>
              <a:rPr lang="en-US" altLang="ko-KR" sz="1050" b="1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050" b="1" dirty="0" err="1">
                <a:latin typeface="맑은 고딕" pitchFamily="50" charset="-127"/>
                <a:ea typeface="맑은 고딕" pitchFamily="50" charset="-127"/>
              </a:rPr>
              <a:t>리얼제로</a:t>
            </a:r>
            <a:r>
              <a:rPr lang="ko-KR" altLang="en-US" sz="1050" b="1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050" b="1" dirty="0" err="1">
                <a:latin typeface="맑은 고딕" pitchFamily="50" charset="-127"/>
                <a:ea typeface="맑은 고딕" pitchFamily="50" charset="-127"/>
              </a:rPr>
              <a:t>부경대</a:t>
            </a:r>
            <a:r>
              <a:rPr lang="ko-KR" altLang="en-US" sz="1050" b="1" dirty="0">
                <a:latin typeface="맑은 고딕" pitchFamily="50" charset="-127"/>
                <a:ea typeface="맑은 고딕" pitchFamily="50" charset="-127"/>
              </a:rPr>
              <a:t> 학생증체크카드 →</a:t>
            </a:r>
            <a:r>
              <a:rPr lang="en-US" altLang="ko-KR" sz="1050" b="1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050" b="1" dirty="0">
                <a:latin typeface="맑은 고딕" pitchFamily="50" charset="-127"/>
                <a:ea typeface="맑은 고딕" pitchFamily="50" charset="-127"/>
              </a:rPr>
              <a:t>카드신청 </a:t>
            </a:r>
          </a:p>
        </p:txBody>
      </p:sp>
      <p:sp>
        <p:nvSpPr>
          <p:cNvPr id="32" name="직사각형 31"/>
          <p:cNvSpPr/>
          <p:nvPr/>
        </p:nvSpPr>
        <p:spPr>
          <a:xfrm>
            <a:off x="7308304" y="6093296"/>
            <a:ext cx="1728192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5" name="그림 3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6286167"/>
            <a:ext cx="1296144" cy="264879"/>
          </a:xfrm>
          <a:prstGeom prst="rect">
            <a:avLst/>
          </a:prstGeom>
        </p:spPr>
      </p:pic>
      <p:sp>
        <p:nvSpPr>
          <p:cNvPr id="11" name="타원형 설명선 10"/>
          <p:cNvSpPr/>
          <p:nvPr/>
        </p:nvSpPr>
        <p:spPr>
          <a:xfrm rot="1159603">
            <a:off x="3834311" y="2348880"/>
            <a:ext cx="265501" cy="216024"/>
          </a:xfrm>
          <a:prstGeom prst="wedgeEllipseCallou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3792248" y="2356864"/>
            <a:ext cx="40946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>
                <a:solidFill>
                  <a:srgbClr val="FFCC00"/>
                </a:solidFill>
              </a:rPr>
              <a:t>click</a:t>
            </a:r>
            <a:endParaRPr lang="ko-KR" altLang="en-US" sz="700" b="1" dirty="0">
              <a:solidFill>
                <a:srgbClr val="FFCC00"/>
              </a:solidFill>
            </a:endParaRPr>
          </a:p>
        </p:txBody>
      </p:sp>
      <p:sp>
        <p:nvSpPr>
          <p:cNvPr id="38" name="타원형 설명선 37"/>
          <p:cNvSpPr/>
          <p:nvPr/>
        </p:nvSpPr>
        <p:spPr>
          <a:xfrm rot="1159603">
            <a:off x="2485185" y="6201308"/>
            <a:ext cx="265501" cy="216024"/>
          </a:xfrm>
          <a:prstGeom prst="wedgeEllipseCallou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/>
          </a:p>
        </p:txBody>
      </p:sp>
      <p:sp>
        <p:nvSpPr>
          <p:cNvPr id="39" name="타원형 설명선 38"/>
          <p:cNvSpPr/>
          <p:nvPr/>
        </p:nvSpPr>
        <p:spPr>
          <a:xfrm rot="1159603">
            <a:off x="1225513" y="5652567"/>
            <a:ext cx="265501" cy="216024"/>
          </a:xfrm>
          <a:prstGeom prst="wedgeEllipseCallou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2441993" y="6203552"/>
            <a:ext cx="40946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>
                <a:solidFill>
                  <a:srgbClr val="FFCC00"/>
                </a:solidFill>
              </a:rPr>
              <a:t>click</a:t>
            </a:r>
            <a:endParaRPr lang="ko-KR" altLang="en-US" sz="700" b="1" dirty="0">
              <a:solidFill>
                <a:srgbClr val="FFCC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83343" y="5660551"/>
            <a:ext cx="40946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>
                <a:solidFill>
                  <a:srgbClr val="FFCC00"/>
                </a:solidFill>
              </a:rPr>
              <a:t>click</a:t>
            </a:r>
            <a:endParaRPr lang="ko-KR" altLang="en-US" sz="700" b="1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886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96136" y="295053"/>
            <a:ext cx="2808312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altLang="ko-KR" sz="4000" b="1" dirty="0">
                <a:latin typeface="맑은 고딕" pitchFamily="50" charset="-127"/>
                <a:ea typeface="맑은 고딕" pitchFamily="50" charset="-127"/>
              </a:rPr>
              <a:t> FAQ</a:t>
            </a:r>
            <a:endParaRPr lang="ko-KR" altLang="en-US" sz="4000" b="1" dirty="0" err="1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3528" y="971455"/>
            <a:ext cx="496855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ko-KR" sz="1600" b="1" dirty="0">
                <a:latin typeface="맑은 고딕" pitchFamily="50" charset="-127"/>
                <a:ea typeface="맑은 고딕" pitchFamily="50" charset="-127"/>
              </a:rPr>
              <a:t>Q. Local </a:t>
            </a:r>
            <a:r>
              <a:rPr lang="ko-KR" altLang="en-US" sz="1600" b="1" dirty="0">
                <a:latin typeface="맑은 고딕" pitchFamily="50" charset="-127"/>
                <a:ea typeface="맑은 고딕" pitchFamily="50" charset="-127"/>
              </a:rPr>
              <a:t>브랜드는 발급이 안되나요</a:t>
            </a:r>
            <a:r>
              <a:rPr lang="en-US" altLang="ko-KR" sz="1600" b="1" dirty="0">
                <a:latin typeface="맑은 고딕" pitchFamily="50" charset="-127"/>
                <a:ea typeface="맑은 고딕" pitchFamily="50" charset="-127"/>
              </a:rPr>
              <a:t>?</a:t>
            </a:r>
            <a:endParaRPr lang="ko-KR" altLang="en-US" sz="1600" b="1" dirty="0" err="1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23528" y="1329592"/>
            <a:ext cx="8280920" cy="6924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indent="-342900">
              <a:buAutoNum type="alphaUcPeriod"/>
            </a:pPr>
            <a:r>
              <a:rPr lang="en-US" altLang="ko-KR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Local </a:t>
            </a:r>
            <a:r>
              <a:rPr lang="ko-KR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브랜드의 자재수급이 늦어져</a:t>
            </a:r>
            <a:r>
              <a:rPr lang="en-US" altLang="ko-KR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5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현재는 </a:t>
            </a:r>
            <a:r>
              <a:rPr lang="en-US" altLang="ko-KR" sz="15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Master </a:t>
            </a:r>
            <a:r>
              <a:rPr lang="ko-KR" altLang="en-US" sz="15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브랜드만 발급이 가능합니다</a:t>
            </a:r>
            <a:r>
              <a:rPr lang="en-US" altLang="ko-KR" sz="15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</a:p>
          <a:p>
            <a:r>
              <a:rPr lang="en-US" altLang="ko-KR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  </a:t>
            </a:r>
            <a:r>
              <a:rPr lang="ko-KR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국내외겸용으로 사용가능하기 때문에 사용하시는데 문제는 없으십니다</a:t>
            </a:r>
            <a:r>
              <a:rPr lang="en-US" altLang="ko-KR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r>
              <a:rPr lang="en-US" altLang="ko-KR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  Local </a:t>
            </a:r>
            <a:r>
              <a:rPr lang="ko-KR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브랜드 또한 추후 입고 되는대로 발급 가능하며</a:t>
            </a:r>
            <a:r>
              <a:rPr lang="en-US" altLang="ko-KR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4</a:t>
            </a:r>
            <a:r>
              <a:rPr lang="ko-KR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월 </a:t>
            </a:r>
            <a:r>
              <a:rPr lang="en-US" altLang="ko-KR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r>
              <a:rPr lang="ko-KR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일 기준 한달 소요예상합니다</a:t>
            </a:r>
            <a:r>
              <a:rPr lang="en-US" altLang="ko-KR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sz="1500" dirty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23528" y="2408536"/>
            <a:ext cx="496855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ko-KR" sz="1600" b="1" dirty="0">
                <a:latin typeface="맑은 고딕" pitchFamily="50" charset="-127"/>
                <a:ea typeface="맑은 고딕" pitchFamily="50" charset="-127"/>
              </a:rPr>
              <a:t>Q. </a:t>
            </a:r>
            <a:r>
              <a:rPr lang="ko-KR" altLang="en-US" sz="1600" b="1" dirty="0">
                <a:latin typeface="맑은 고딕" pitchFamily="50" charset="-127"/>
                <a:ea typeface="맑은 고딕" pitchFamily="50" charset="-127"/>
              </a:rPr>
              <a:t>교통기능은 </a:t>
            </a:r>
            <a:r>
              <a:rPr lang="ko-KR" altLang="en-US" sz="1600" b="1" dirty="0" err="1">
                <a:latin typeface="맑은 고딕" pitchFamily="50" charset="-127"/>
                <a:ea typeface="맑은 고딕" pitchFamily="50" charset="-127"/>
              </a:rPr>
              <a:t>선불충전식만</a:t>
            </a:r>
            <a:r>
              <a:rPr lang="ko-KR" altLang="en-US" sz="1600" b="1" dirty="0">
                <a:latin typeface="맑은 고딕" pitchFamily="50" charset="-127"/>
                <a:ea typeface="맑은 고딕" pitchFamily="50" charset="-127"/>
              </a:rPr>
              <a:t> 가능한가요</a:t>
            </a:r>
            <a:r>
              <a:rPr lang="en-US" altLang="ko-KR" sz="1600" b="1" dirty="0">
                <a:latin typeface="맑은 고딕" pitchFamily="50" charset="-127"/>
                <a:ea typeface="맑은 고딕" pitchFamily="50" charset="-127"/>
              </a:rPr>
              <a:t>?</a:t>
            </a:r>
            <a:endParaRPr lang="ko-KR" altLang="en-US" sz="1600" b="1" dirty="0" err="1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23528" y="2788413"/>
            <a:ext cx="828092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indent="-342900">
              <a:buAutoNum type="alphaUcPeriod"/>
            </a:pPr>
            <a:r>
              <a:rPr lang="ko-KR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네</a:t>
            </a:r>
            <a:r>
              <a:rPr lang="en-US" altLang="ko-KR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맞습니다</a:t>
            </a:r>
            <a:r>
              <a:rPr lang="en-US" altLang="ko-KR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5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비교통</a:t>
            </a:r>
            <a:r>
              <a:rPr lang="ko-KR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기능으로 사용하시려는 경우</a:t>
            </a:r>
            <a:r>
              <a:rPr lang="en-US" altLang="ko-KR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해당 카드에 충전하지 않고 사용하시면 </a:t>
            </a:r>
            <a:endParaRPr lang="en-US" altLang="ko-KR" sz="1500" dirty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  </a:t>
            </a:r>
            <a:r>
              <a:rPr lang="ko-KR" altLang="en-US" sz="15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비교통</a:t>
            </a:r>
            <a:r>
              <a:rPr lang="ko-KR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기능과 동일하시기 때문에</a:t>
            </a:r>
            <a:r>
              <a:rPr lang="en-US" altLang="ko-KR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5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선불충전 단일방식으로 구성하였습니다</a:t>
            </a:r>
            <a:r>
              <a:rPr lang="en-US" altLang="ko-KR" sz="15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23528" y="3568105"/>
            <a:ext cx="496855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ko-KR" sz="1600" b="1" dirty="0">
                <a:latin typeface="맑은 고딕" pitchFamily="50" charset="-127"/>
                <a:ea typeface="맑은 고딕" pitchFamily="50" charset="-127"/>
              </a:rPr>
              <a:t>Q. </a:t>
            </a:r>
            <a:r>
              <a:rPr lang="ko-KR" altLang="en-US" sz="1600" b="1" dirty="0">
                <a:latin typeface="맑은 고딕" pitchFamily="50" charset="-127"/>
                <a:ea typeface="맑은 고딕" pitchFamily="50" charset="-127"/>
              </a:rPr>
              <a:t>분실 후 재발급을 하려는데 어떻게 </a:t>
            </a:r>
            <a:r>
              <a:rPr lang="ko-KR" altLang="en-US" sz="1600" b="1" dirty="0" err="1">
                <a:latin typeface="맑은 고딕" pitchFamily="50" charset="-127"/>
                <a:ea typeface="맑은 고딕" pitchFamily="50" charset="-127"/>
              </a:rPr>
              <a:t>해야하나요</a:t>
            </a:r>
            <a:r>
              <a:rPr lang="en-US" altLang="ko-KR" sz="1600" b="1" dirty="0">
                <a:latin typeface="맑은 고딕" pitchFamily="50" charset="-127"/>
                <a:ea typeface="맑은 고딕" pitchFamily="50" charset="-127"/>
              </a:rPr>
              <a:t>?</a:t>
            </a:r>
            <a:endParaRPr lang="ko-KR" altLang="en-US" sz="1600" b="1" dirty="0" err="1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23528" y="3972027"/>
            <a:ext cx="828092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indent="-342900">
              <a:buAutoNum type="alphaUcPeriod"/>
            </a:pPr>
            <a:r>
              <a:rPr lang="ko-KR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현재</a:t>
            </a:r>
            <a:r>
              <a:rPr lang="en-US" altLang="ko-KR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(22</a:t>
            </a:r>
            <a:r>
              <a:rPr lang="ko-KR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년 </a:t>
            </a:r>
            <a:r>
              <a:rPr lang="en-US" altLang="ko-KR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4</a:t>
            </a:r>
            <a:r>
              <a:rPr lang="ko-KR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월 </a:t>
            </a:r>
            <a:r>
              <a:rPr lang="en-US" altLang="ko-KR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r>
              <a:rPr lang="ko-KR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일 기준</a:t>
            </a:r>
            <a:r>
              <a:rPr lang="en-US" altLang="ko-KR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체크카드 연회비가 없기 때문에</a:t>
            </a:r>
            <a:r>
              <a:rPr lang="en-US" altLang="ko-KR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5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분실카드 해지 후 추가발급을 진행</a:t>
            </a:r>
            <a:r>
              <a:rPr lang="ko-KR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해주시면 되십니다</a:t>
            </a:r>
            <a:r>
              <a:rPr lang="en-US" altLang="ko-KR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추후 추가발급 시 수수료가 부가될 수 있습니다</a:t>
            </a:r>
            <a:r>
              <a:rPr lang="en-US" altLang="ko-KR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7308304" y="6093296"/>
            <a:ext cx="1728192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6286167"/>
            <a:ext cx="1296144" cy="264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115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187</Words>
  <Application>Microsoft Office PowerPoint</Application>
  <PresentationFormat>화면 슬라이드 쇼(4:3)</PresentationFormat>
  <Paragraphs>22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NFFC</dc:creator>
  <cp:lastModifiedBy>user</cp:lastModifiedBy>
  <cp:revision>4</cp:revision>
  <dcterms:created xsi:type="dcterms:W3CDTF">2022-03-31T08:22:13Z</dcterms:created>
  <dcterms:modified xsi:type="dcterms:W3CDTF">2022-07-06T01:17:37Z</dcterms:modified>
</cp:coreProperties>
</file>