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CBF43-91AD-4941-A899-0EDF2AEE063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98539-2C17-4416-B66D-91BDAA8441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75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382F70-79F8-4D3D-BB5D-4DA5CDD2D19C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518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21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366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3508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89" y="6378052"/>
            <a:ext cx="1452684" cy="261745"/>
          </a:xfrm>
          <a:prstGeom prst="rect">
            <a:avLst/>
          </a:prstGeom>
        </p:spPr>
      </p:pic>
      <p:sp>
        <p:nvSpPr>
          <p:cNvPr id="8" name="직사각형 7"/>
          <p:cNvSpPr/>
          <p:nvPr userDrawn="1"/>
        </p:nvSpPr>
        <p:spPr>
          <a:xfrm>
            <a:off x="0" y="2"/>
            <a:ext cx="9144000" cy="45719"/>
          </a:xfrm>
          <a:prstGeom prst="rect">
            <a:avLst/>
          </a:prstGeom>
          <a:solidFill>
            <a:srgbClr val="11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Picture 3" descr="C:\Users\수협\Documents\수협 메신저 Received file\첨부_오슬기_2019_08_21_141318\suhyup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671" y="6399593"/>
            <a:ext cx="934441" cy="218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714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89" y="6378052"/>
            <a:ext cx="1452684" cy="261745"/>
          </a:xfrm>
          <a:prstGeom prst="rect">
            <a:avLst/>
          </a:prstGeom>
        </p:spPr>
      </p:pic>
      <p:sp>
        <p:nvSpPr>
          <p:cNvPr id="8" name="직사각형 7"/>
          <p:cNvSpPr/>
          <p:nvPr userDrawn="1"/>
        </p:nvSpPr>
        <p:spPr>
          <a:xfrm>
            <a:off x="0" y="2"/>
            <a:ext cx="9144000" cy="45719"/>
          </a:xfrm>
          <a:prstGeom prst="rect">
            <a:avLst/>
          </a:prstGeom>
          <a:solidFill>
            <a:srgbClr val="11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Picture 3" descr="C:\Users\수협\Documents\수협 메신저 Received file\첨부_오슬기_2019_08_21_141318\suhyup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671" y="6399593"/>
            <a:ext cx="934441" cy="218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714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89" y="6378052"/>
            <a:ext cx="1452684" cy="261745"/>
          </a:xfrm>
          <a:prstGeom prst="rect">
            <a:avLst/>
          </a:prstGeom>
        </p:spPr>
      </p:pic>
      <p:sp>
        <p:nvSpPr>
          <p:cNvPr id="8" name="직사각형 7"/>
          <p:cNvSpPr/>
          <p:nvPr userDrawn="1"/>
        </p:nvSpPr>
        <p:spPr>
          <a:xfrm>
            <a:off x="0" y="2"/>
            <a:ext cx="9144000" cy="45719"/>
          </a:xfrm>
          <a:prstGeom prst="rect">
            <a:avLst/>
          </a:prstGeom>
          <a:solidFill>
            <a:srgbClr val="11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ko-KR" altLang="en-US" dirty="0"/>
          </a:p>
        </p:txBody>
      </p:sp>
      <p:pic>
        <p:nvPicPr>
          <p:cNvPr id="9" name="Picture 3" descr="C:\Users\수협\Documents\수협 메신저 Received file\첨부_오슬기_2019_08_21_141318\suhyup_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671" y="6399593"/>
            <a:ext cx="934441" cy="218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71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72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705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231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013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3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57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245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349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0331F-E42B-4405-86AE-1EBB14E5130C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587CC-A6A2-4D43-90DF-EFACDECCCA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24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11" Type="http://schemas.openxmlformats.org/officeDocument/2006/relationships/image" Target="../media/image3.pn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18760" y="1609946"/>
            <a:ext cx="6745528" cy="5309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ko-KR" sz="3000" b="1" dirty="0">
                <a:solidFill>
                  <a:schemeClr val="bg2">
                    <a:lumMod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Real Zero</a:t>
            </a:r>
            <a:r>
              <a:rPr lang="ko-KR" altLang="en-US" sz="3000" b="1" dirty="0" err="1">
                <a:solidFill>
                  <a:schemeClr val="bg2">
                    <a:lumMod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부경대</a:t>
            </a:r>
            <a:r>
              <a:rPr lang="ko-KR" altLang="en-US" sz="3000" b="1" dirty="0">
                <a:solidFill>
                  <a:schemeClr val="bg2">
                    <a:lumMod val="2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학생증 체크카드발급</a:t>
            </a:r>
            <a:endParaRPr lang="en-US" altLang="ko-KR" sz="3000" b="1" dirty="0">
              <a:solidFill>
                <a:schemeClr val="bg2">
                  <a:lumMod val="2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762" y="768005"/>
            <a:ext cx="358431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4400" b="1" dirty="0">
                <a:solidFill>
                  <a:schemeClr val="accent1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수협 헤이뱅크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286167"/>
            <a:ext cx="1296144" cy="26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95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 bwMode="auto">
          <a:xfrm>
            <a:off x="336000" y="2893310"/>
            <a:ext cx="3642128" cy="745140"/>
          </a:xfrm>
          <a:prstGeom prst="roundRect">
            <a:avLst/>
          </a:prstGeom>
          <a:solidFill>
            <a:srgbClr val="FFCC00"/>
          </a:solidFill>
          <a:ln w="28575">
            <a:solidFill>
              <a:schemeClr val="bg2">
                <a:lumMod val="2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6" name="Picture 2" descr="C:\Users\0001160267\Desktop\계좌개설스토리보드_부경대\헤이뱅크 쌩신규 캡처본\Screenshot_20210405-094101_ (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27" y="384936"/>
            <a:ext cx="885681" cy="242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0001160267\Desktop\계좌개설스토리보드_부경대\헤이뱅크 쌩신규 캡처본\Screenshot_20210405-094423_ (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828" y="383557"/>
            <a:ext cx="886184" cy="24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오른쪽 화살표 3"/>
          <p:cNvSpPr/>
          <p:nvPr/>
        </p:nvSpPr>
        <p:spPr bwMode="auto">
          <a:xfrm>
            <a:off x="1358264" y="1345043"/>
            <a:ext cx="216024" cy="192021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3175"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8" name="Picture 4" descr="C:\Users\0001160267\Desktop\계좌개설스토리보드_부경대\헤이뱅크 쌩신규 캡처본\Screenshot_20210405-094441_ (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980" y="384936"/>
            <a:ext cx="886184" cy="24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오른쪽 화살표 7"/>
          <p:cNvSpPr/>
          <p:nvPr/>
        </p:nvSpPr>
        <p:spPr bwMode="auto">
          <a:xfrm>
            <a:off x="2670940" y="1345043"/>
            <a:ext cx="216024" cy="192021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3175"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430" y="3008751"/>
            <a:ext cx="353983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 ① 수협 </a:t>
            </a:r>
            <a:r>
              <a:rPr lang="ko-KR" altLang="en-US" sz="1050" b="1" dirty="0" err="1">
                <a:latin typeface="맑은 고딕" pitchFamily="50" charset="-127"/>
                <a:ea typeface="맑은 고딕" pitchFamily="50" charset="-127"/>
              </a:rPr>
              <a:t>헤이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 뱅크 다운로드 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(App Store 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혹은 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Play 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스토어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0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430" y="3319673"/>
            <a:ext cx="353983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 ② 간편로그인 인증 등록 후 비대면 계좌 개설</a:t>
            </a:r>
          </a:p>
        </p:txBody>
      </p:sp>
      <p:pic>
        <p:nvPicPr>
          <p:cNvPr id="1029" name="Picture 5" descr="C:\Users\0001160267\Desktop\계좌개설스토리보드_부경대\헤이뱅크 쌩신규 캡처본\Screenshot_20210405-094453_ (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3557"/>
            <a:ext cx="886184" cy="24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 descr="C:\Users\0001160267\Desktop\계좌개설스토리보드_부경대\헤이뱅크 쌩신규 캡처본\Screenshot_20210405-094609_ (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4936"/>
            <a:ext cx="886184" cy="24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0001160267\Desktop\계좌개설스토리보드_부경대\헤이뱅크 쌩신규 캡처본\Screenshot_20210405-094658_ (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83557"/>
            <a:ext cx="886184" cy="24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0001160267\Desktop\계좌개설스토리보드_부경대\헤이뱅크 쌩신규 캡처본\Screenshot_20210405-100530_ ()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163" y="384247"/>
            <a:ext cx="886184" cy="24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모서리가 둥근 직사각형 19"/>
          <p:cNvSpPr/>
          <p:nvPr/>
        </p:nvSpPr>
        <p:spPr bwMode="auto">
          <a:xfrm>
            <a:off x="4571999" y="2893310"/>
            <a:ext cx="4113348" cy="745140"/>
          </a:xfrm>
          <a:prstGeom prst="roundRect">
            <a:avLst/>
          </a:prstGeom>
          <a:solidFill>
            <a:srgbClr val="FFCC00"/>
          </a:solidFill>
          <a:ln w="28575">
            <a:solidFill>
              <a:schemeClr val="bg2">
                <a:lumMod val="2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30770" y="3044345"/>
            <a:ext cx="3996462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① 비대면 계좌 개설 절차 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중간 생략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  - 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자금의 원천 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기타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직접입력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용돈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” 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등 입력 가능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921" y="4101075"/>
            <a:ext cx="1057998" cy="24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58" y="4101075"/>
            <a:ext cx="1028616" cy="24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오른쪽 화살표 25"/>
          <p:cNvSpPr/>
          <p:nvPr/>
        </p:nvSpPr>
        <p:spPr bwMode="auto">
          <a:xfrm>
            <a:off x="5487300" y="1345043"/>
            <a:ext cx="108012" cy="192021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3175"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오른쪽 화살표 26"/>
          <p:cNvSpPr/>
          <p:nvPr/>
        </p:nvSpPr>
        <p:spPr bwMode="auto">
          <a:xfrm>
            <a:off x="6574995" y="1345043"/>
            <a:ext cx="108012" cy="192021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3175"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오른쪽 화살표 27"/>
          <p:cNvSpPr/>
          <p:nvPr/>
        </p:nvSpPr>
        <p:spPr bwMode="auto">
          <a:xfrm>
            <a:off x="7656127" y="1345043"/>
            <a:ext cx="108012" cy="192021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3175"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오른쪽 화살표 28"/>
          <p:cNvSpPr/>
          <p:nvPr/>
        </p:nvSpPr>
        <p:spPr bwMode="auto">
          <a:xfrm>
            <a:off x="1378650" y="5219464"/>
            <a:ext cx="162018" cy="192021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3175"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모서리가 둥근 직사각형 29"/>
          <p:cNvSpPr/>
          <p:nvPr/>
        </p:nvSpPr>
        <p:spPr bwMode="auto">
          <a:xfrm>
            <a:off x="2886965" y="5242149"/>
            <a:ext cx="3581163" cy="745140"/>
          </a:xfrm>
          <a:prstGeom prst="roundRect">
            <a:avLst/>
          </a:prstGeom>
          <a:solidFill>
            <a:srgbClr val="FFCC00"/>
          </a:solidFill>
          <a:ln w="28575">
            <a:solidFill>
              <a:schemeClr val="bg2">
                <a:lumMod val="2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0" rIns="9000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</a:pPr>
            <a:endParaRPr lang="ko-KR" altLang="en-US" sz="600" dirty="0" err="1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01394" y="5411382"/>
            <a:ext cx="3539838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 ① 수협 </a:t>
            </a:r>
            <a:r>
              <a:rPr lang="ko-KR" altLang="en-US" sz="1050" b="1" dirty="0" err="1">
                <a:latin typeface="맑은 고딕" pitchFamily="50" charset="-127"/>
                <a:ea typeface="맑은 고딕" pitchFamily="50" charset="-127"/>
              </a:rPr>
              <a:t>헤이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 뱅크 </a:t>
            </a:r>
            <a:r>
              <a:rPr lang="ko-KR" altLang="en-US" sz="1050" b="1" dirty="0" err="1">
                <a:latin typeface="맑은 고딕" pitchFamily="50" charset="-127"/>
                <a:ea typeface="맑은 고딕" pitchFamily="50" charset="-127"/>
              </a:rPr>
              <a:t>홈화면</a:t>
            </a:r>
            <a:endParaRPr lang="en-US" altLang="ko-KR" sz="1050" b="1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    카드 →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050" b="1" dirty="0" err="1">
                <a:latin typeface="맑은 고딕" pitchFamily="50" charset="-127"/>
                <a:ea typeface="맑은 고딕" pitchFamily="50" charset="-127"/>
              </a:rPr>
              <a:t>리얼제로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050" b="1" dirty="0" err="1">
                <a:latin typeface="맑은 고딕" pitchFamily="50" charset="-127"/>
                <a:ea typeface="맑은 고딕" pitchFamily="50" charset="-127"/>
              </a:rPr>
              <a:t>부경대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 학생증체크카드 →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050" b="1" dirty="0">
                <a:latin typeface="맑은 고딕" pitchFamily="50" charset="-127"/>
                <a:ea typeface="맑은 고딕" pitchFamily="50" charset="-127"/>
              </a:rPr>
              <a:t>카드신청 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7308304" y="6093296"/>
            <a:ext cx="172819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5" name="그림 3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286167"/>
            <a:ext cx="1296144" cy="264879"/>
          </a:xfrm>
          <a:prstGeom prst="rect">
            <a:avLst/>
          </a:prstGeom>
        </p:spPr>
      </p:pic>
      <p:sp>
        <p:nvSpPr>
          <p:cNvPr id="11" name="타원형 설명선 10"/>
          <p:cNvSpPr/>
          <p:nvPr/>
        </p:nvSpPr>
        <p:spPr>
          <a:xfrm rot="1159603">
            <a:off x="3834311" y="2348880"/>
            <a:ext cx="265501" cy="216024"/>
          </a:xfrm>
          <a:prstGeom prst="wedgeEllipseCallou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792248" y="2356864"/>
            <a:ext cx="4094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>
                <a:solidFill>
                  <a:srgbClr val="FFCC00"/>
                </a:solidFill>
              </a:rPr>
              <a:t>click</a:t>
            </a:r>
            <a:endParaRPr lang="ko-KR" altLang="en-US" sz="700" b="1" dirty="0">
              <a:solidFill>
                <a:srgbClr val="FFCC00"/>
              </a:solidFill>
            </a:endParaRPr>
          </a:p>
        </p:txBody>
      </p:sp>
      <p:sp>
        <p:nvSpPr>
          <p:cNvPr id="38" name="타원형 설명선 37"/>
          <p:cNvSpPr/>
          <p:nvPr/>
        </p:nvSpPr>
        <p:spPr>
          <a:xfrm rot="1159603">
            <a:off x="2485185" y="6201308"/>
            <a:ext cx="265501" cy="216024"/>
          </a:xfrm>
          <a:prstGeom prst="wedgeEllipseCallou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/>
          </a:p>
        </p:txBody>
      </p:sp>
      <p:sp>
        <p:nvSpPr>
          <p:cNvPr id="39" name="타원형 설명선 38"/>
          <p:cNvSpPr/>
          <p:nvPr/>
        </p:nvSpPr>
        <p:spPr>
          <a:xfrm rot="1159603">
            <a:off x="1225513" y="5652567"/>
            <a:ext cx="265501" cy="216024"/>
          </a:xfrm>
          <a:prstGeom prst="wedgeEllipseCallou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2441993" y="6203552"/>
            <a:ext cx="4094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>
                <a:solidFill>
                  <a:srgbClr val="FFCC00"/>
                </a:solidFill>
              </a:rPr>
              <a:t>click</a:t>
            </a:r>
            <a:endParaRPr lang="ko-KR" altLang="en-US" sz="700" b="1" dirty="0">
              <a:solidFill>
                <a:srgbClr val="FFCC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83343" y="5660551"/>
            <a:ext cx="4094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 b="1" dirty="0">
                <a:solidFill>
                  <a:srgbClr val="FFCC00"/>
                </a:solidFill>
              </a:rPr>
              <a:t>click</a:t>
            </a:r>
            <a:endParaRPr lang="ko-KR" altLang="en-US" sz="700" b="1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8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6136" y="295053"/>
            <a:ext cx="280831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altLang="ko-KR" sz="4000" b="1" dirty="0">
                <a:latin typeface="맑은 고딕" pitchFamily="50" charset="-127"/>
                <a:ea typeface="맑은 고딕" pitchFamily="50" charset="-127"/>
              </a:rPr>
              <a:t> FAQ</a:t>
            </a:r>
            <a:endParaRPr lang="ko-KR" altLang="en-US" sz="40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3528" y="971455"/>
            <a:ext cx="49685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Q. Local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브랜드는 발급이 안되나요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sz="16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3528" y="1329592"/>
            <a:ext cx="8280920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buAutoNum type="alphaUcPeriod"/>
            </a:pP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Local 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브랜드의 자재수급이 늦어져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현재는 </a:t>
            </a:r>
            <a:r>
              <a:rPr lang="en-US" altLang="ko-KR" sz="15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Master </a:t>
            </a:r>
            <a:r>
              <a:rPr lang="ko-KR" altLang="en-US" sz="15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브랜드만 발급이 가능합니다</a:t>
            </a:r>
            <a:r>
              <a:rPr lang="en-US" altLang="ko-KR" sz="15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국내외겸용으로 사용가능하기 때문에 사용하시는데 문제는 없으십니다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   Local 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브랜드 또한 추후 입고 되는대로 발급 가능하며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4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월 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 기준 한달 소요예상합니다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3528" y="2408536"/>
            <a:ext cx="49685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Q.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교통기능은 </a:t>
            </a:r>
            <a:r>
              <a:rPr lang="ko-KR" altLang="en-US" sz="1600" b="1" dirty="0" err="1">
                <a:latin typeface="맑은 고딕" pitchFamily="50" charset="-127"/>
                <a:ea typeface="맑은 고딕" pitchFamily="50" charset="-127"/>
              </a:rPr>
              <a:t>선불충전식만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 가능한가요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sz="16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3528" y="2788413"/>
            <a:ext cx="828092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buAutoNum type="alphaUcPeriod"/>
            </a:pP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네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맞습니다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비교통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기능으로 사용하시려는 경우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해당 카드에 충전하지 않고 사용하시면 </a:t>
            </a:r>
            <a:endParaRPr lang="en-US" altLang="ko-KR" sz="1500" dirty="0">
              <a:solidFill>
                <a:schemeClr val="tx1">
                  <a:lumMod val="65000"/>
                  <a:lumOff val="3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ko-KR" alt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비교통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기능과 동일하시기 때문에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선불충전 단일방식으로 구성하였습니다</a:t>
            </a:r>
            <a:r>
              <a:rPr lang="en-US" altLang="ko-KR" sz="15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3528" y="3568105"/>
            <a:ext cx="496855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Q. </a:t>
            </a:r>
            <a:r>
              <a:rPr lang="ko-KR" altLang="en-US" sz="1600" b="1" dirty="0">
                <a:latin typeface="맑은 고딕" pitchFamily="50" charset="-127"/>
                <a:ea typeface="맑은 고딕" pitchFamily="50" charset="-127"/>
              </a:rPr>
              <a:t>분실 후 재발급을 하려는데 어떻게 </a:t>
            </a:r>
            <a:r>
              <a:rPr lang="ko-KR" altLang="en-US" sz="1600" b="1" dirty="0" err="1">
                <a:latin typeface="맑은 고딕" pitchFamily="50" charset="-127"/>
                <a:ea typeface="맑은 고딕" pitchFamily="50" charset="-127"/>
              </a:rPr>
              <a:t>해야하나요</a:t>
            </a: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?</a:t>
            </a:r>
            <a:endParaRPr lang="ko-KR" altLang="en-US" sz="1600" b="1" dirty="0" err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3528" y="3972027"/>
            <a:ext cx="828092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buAutoNum type="alphaUcPeriod"/>
            </a:pP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현재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(22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월 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일 기준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체크카드 연회비가 없기 때문에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5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분실카드 해지 후 추가발급을 진행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해주시면 되십니다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추후 추가발급 시 수수료가 부가될 수 있습니다</a:t>
            </a:r>
            <a:r>
              <a:rPr lang="en-US" altLang="ko-KR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7308304" y="6093296"/>
            <a:ext cx="172819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286167"/>
            <a:ext cx="1296144" cy="26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11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187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NFFC</dc:creator>
  <cp:lastModifiedBy>user</cp:lastModifiedBy>
  <cp:revision>4</cp:revision>
  <dcterms:created xsi:type="dcterms:W3CDTF">2022-03-31T08:22:13Z</dcterms:created>
  <dcterms:modified xsi:type="dcterms:W3CDTF">2022-07-06T01:17:37Z</dcterms:modified>
</cp:coreProperties>
</file>